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0" r:id="rId3"/>
    <p:sldId id="271" r:id="rId4"/>
    <p:sldId id="272" r:id="rId5"/>
    <p:sldId id="273" r:id="rId6"/>
    <p:sldId id="274" r:id="rId7"/>
    <p:sldId id="275" r:id="rId8"/>
    <p:sldId id="276" r:id="rId9"/>
    <p:sldId id="282" r:id="rId10"/>
    <p:sldId id="277" r:id="rId11"/>
    <p:sldId id="278" r:id="rId12"/>
    <p:sldId id="279" r:id="rId13"/>
    <p:sldId id="280" r:id="rId14"/>
    <p:sldId id="281" r:id="rId15"/>
    <p:sldId id="285" r:id="rId16"/>
    <p:sldId id="283" r:id="rId17"/>
    <p:sldId id="284" r:id="rId18"/>
    <p:sldId id="286" r:id="rId19"/>
    <p:sldId id="287" r:id="rId20"/>
    <p:sldId id="288" r:id="rId21"/>
    <p:sldId id="289" r:id="rId22"/>
    <p:sldId id="290" r:id="rId23"/>
    <p:sldId id="291" r:id="rId24"/>
    <p:sldId id="292" r:id="rId25"/>
    <p:sldId id="293" r:id="rId26"/>
    <p:sldId id="294" r:id="rId27"/>
    <p:sldId id="295" r:id="rId28"/>
  </p:sldIdLst>
  <p:sldSz cx="20104100" cy="11309350"/>
  <p:notesSz cx="20104100" cy="113093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3842" autoAdjust="0"/>
  </p:normalViewPr>
  <p:slideViewPr>
    <p:cSldViewPr>
      <p:cViewPr varScale="1">
        <p:scale>
          <a:sx n="38" d="100"/>
          <a:sy n="38" d="100"/>
        </p:scale>
        <p:origin x="712" y="68"/>
      </p:cViewPr>
      <p:guideLst>
        <p:guide orient="horz" pos="2880"/>
        <p:guide pos="21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0" i="0" u="none" strike="noStrike" kern="1200" cap="none" spc="20" baseline="0">
                <a:solidFill>
                  <a:schemeClr val="tx1"/>
                </a:solidFill>
                <a:latin typeface="Arial" panose="020B0604020202020204" pitchFamily="34" charset="0"/>
                <a:ea typeface="+mn-ea"/>
                <a:cs typeface="Arial" panose="020B0604020202020204" pitchFamily="34" charset="0"/>
              </a:defRPr>
            </a:pPr>
            <a:r>
              <a:rPr lang="en-US"/>
              <a:t>Taux de croissance du PIB (en volume, en %)</a:t>
            </a:r>
          </a:p>
        </c:rich>
      </c:tx>
      <c:overlay val="0"/>
      <c:spPr>
        <a:noFill/>
        <a:ln>
          <a:noFill/>
        </a:ln>
        <a:effectLst/>
      </c:spPr>
      <c:txPr>
        <a:bodyPr rot="0" spcFirstLastPara="1" vertOverflow="ellipsis" vert="horz" wrap="square" anchor="ctr" anchorCtr="1"/>
        <a:lstStyle/>
        <a:p>
          <a:pPr>
            <a:defRPr sz="3840" b="0" i="0" u="none" strike="noStrike" kern="1200" cap="none" spc="20" baseline="0">
              <a:solidFill>
                <a:schemeClr val="tx1"/>
              </a:solidFill>
              <a:latin typeface="Arial" panose="020B0604020202020204" pitchFamily="34" charset="0"/>
              <a:ea typeface="+mn-ea"/>
              <a:cs typeface="Arial" panose="020B0604020202020204" pitchFamily="34" charset="0"/>
            </a:defRPr>
          </a:pPr>
          <a:endParaRPr lang="fr-FR"/>
        </a:p>
      </c:txPr>
    </c:title>
    <c:autoTitleDeleted val="0"/>
    <c:plotArea>
      <c:layout>
        <c:manualLayout>
          <c:layoutTarget val="inner"/>
          <c:xMode val="edge"/>
          <c:yMode val="edge"/>
          <c:x val="0.13031562622045889"/>
          <c:y val="5.5313168734107417E-2"/>
          <c:w val="0.85619939191491723"/>
          <c:h val="0.66174371071957738"/>
        </c:manualLayout>
      </c:layout>
      <c:lineChart>
        <c:grouping val="standard"/>
        <c:varyColors val="0"/>
        <c:ser>
          <c:idx val="0"/>
          <c:order val="0"/>
          <c:tx>
            <c:strRef>
              <c:f>Feuil1!$B$1</c:f>
              <c:strCache>
                <c:ptCount val="1"/>
                <c:pt idx="0">
                  <c:v>France</c:v>
                </c:pt>
              </c:strCache>
            </c:strRef>
          </c:tx>
          <c:spPr>
            <a:ln w="22225" cap="rnd" cmpd="sng" algn="ctr">
              <a:solidFill>
                <a:schemeClr val="accent1"/>
              </a:solidFill>
              <a:round/>
            </a:ln>
            <a:effectLst/>
          </c:spPr>
          <c:marker>
            <c:symbol val="none"/>
          </c:marker>
          <c:cat>
            <c:strRef>
              <c:f>Feuil1!$A$2:$A$7</c:f>
              <c:strCache>
                <c:ptCount val="6"/>
                <c:pt idx="0">
                  <c:v>2018</c:v>
                </c:pt>
                <c:pt idx="1">
                  <c:v>2019</c:v>
                </c:pt>
                <c:pt idx="2">
                  <c:v>2020</c:v>
                </c:pt>
                <c:pt idx="3">
                  <c:v>2021</c:v>
                </c:pt>
                <c:pt idx="4">
                  <c:v>2022</c:v>
                </c:pt>
                <c:pt idx="5">
                  <c:v>2023 *</c:v>
                </c:pt>
              </c:strCache>
            </c:strRef>
          </c:cat>
          <c:val>
            <c:numRef>
              <c:f>Feuil1!$B$2:$B$7</c:f>
              <c:numCache>
                <c:formatCode>General</c:formatCode>
                <c:ptCount val="6"/>
                <c:pt idx="0">
                  <c:v>1.9</c:v>
                </c:pt>
                <c:pt idx="1">
                  <c:v>1.8</c:v>
                </c:pt>
                <c:pt idx="2">
                  <c:v>-7.8</c:v>
                </c:pt>
                <c:pt idx="3">
                  <c:v>6.8</c:v>
                </c:pt>
                <c:pt idx="4">
                  <c:v>2.6</c:v>
                </c:pt>
                <c:pt idx="5">
                  <c:v>0.6</c:v>
                </c:pt>
              </c:numCache>
            </c:numRef>
          </c:val>
          <c:smooth val="0"/>
          <c:extLst>
            <c:ext xmlns:c16="http://schemas.microsoft.com/office/drawing/2014/chart" uri="{C3380CC4-5D6E-409C-BE32-E72D297353CC}">
              <c16:uniqueId val="{00000000-7A6C-4C6F-9931-76FB09706210}"/>
            </c:ext>
          </c:extLst>
        </c:ser>
        <c:ser>
          <c:idx val="1"/>
          <c:order val="1"/>
          <c:tx>
            <c:strRef>
              <c:f>Feuil1!$C$1</c:f>
              <c:strCache>
                <c:ptCount val="1"/>
                <c:pt idx="0">
                  <c:v>UE à 27</c:v>
                </c:pt>
              </c:strCache>
            </c:strRef>
          </c:tx>
          <c:spPr>
            <a:ln w="22225" cap="rnd" cmpd="sng" algn="ctr">
              <a:solidFill>
                <a:schemeClr val="accent2"/>
              </a:solidFill>
              <a:round/>
            </a:ln>
            <a:effectLst/>
          </c:spPr>
          <c:marker>
            <c:symbol val="none"/>
          </c:marker>
          <c:cat>
            <c:strRef>
              <c:f>Feuil1!$A$2:$A$7</c:f>
              <c:strCache>
                <c:ptCount val="6"/>
                <c:pt idx="0">
                  <c:v>2018</c:v>
                </c:pt>
                <c:pt idx="1">
                  <c:v>2019</c:v>
                </c:pt>
                <c:pt idx="2">
                  <c:v>2020</c:v>
                </c:pt>
                <c:pt idx="3">
                  <c:v>2021</c:v>
                </c:pt>
                <c:pt idx="4">
                  <c:v>2022</c:v>
                </c:pt>
                <c:pt idx="5">
                  <c:v>2023 *</c:v>
                </c:pt>
              </c:strCache>
            </c:strRef>
          </c:cat>
          <c:val>
            <c:numRef>
              <c:f>Feuil1!$C$2:$C$7</c:f>
              <c:numCache>
                <c:formatCode>General</c:formatCode>
                <c:ptCount val="6"/>
                <c:pt idx="0">
                  <c:v>2.1</c:v>
                </c:pt>
                <c:pt idx="1">
                  <c:v>1.8</c:v>
                </c:pt>
                <c:pt idx="2">
                  <c:v>-5.9</c:v>
                </c:pt>
                <c:pt idx="3">
                  <c:v>5.3</c:v>
                </c:pt>
                <c:pt idx="4">
                  <c:v>3.5</c:v>
                </c:pt>
                <c:pt idx="5">
                  <c:v>0.8</c:v>
                </c:pt>
              </c:numCache>
            </c:numRef>
          </c:val>
          <c:smooth val="0"/>
          <c:extLst>
            <c:ext xmlns:c16="http://schemas.microsoft.com/office/drawing/2014/chart" uri="{C3380CC4-5D6E-409C-BE32-E72D297353CC}">
              <c16:uniqueId val="{00000001-7A6C-4C6F-9931-76FB09706210}"/>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790866648"/>
        <c:axId val="790866976"/>
      </c:lineChart>
      <c:catAx>
        <c:axId val="790866648"/>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3200" b="0" i="0" u="none" strike="noStrike" kern="1200" spc="20" baseline="0">
                <a:solidFill>
                  <a:schemeClr val="tx1"/>
                </a:solidFill>
                <a:latin typeface="Arial" panose="020B0604020202020204" pitchFamily="34" charset="0"/>
                <a:ea typeface="+mn-ea"/>
                <a:cs typeface="Arial" panose="020B0604020202020204" pitchFamily="34" charset="0"/>
              </a:defRPr>
            </a:pPr>
            <a:endParaRPr lang="fr-FR"/>
          </a:p>
        </c:txPr>
        <c:crossAx val="790866976"/>
        <c:crosses val="autoZero"/>
        <c:auto val="1"/>
        <c:lblAlgn val="ctr"/>
        <c:lblOffset val="100"/>
        <c:noMultiLvlLbl val="0"/>
      </c:catAx>
      <c:valAx>
        <c:axId val="7908669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spc="20" baseline="0">
                <a:solidFill>
                  <a:schemeClr val="tx1"/>
                </a:solidFill>
                <a:latin typeface="Arial" panose="020B0604020202020204" pitchFamily="34" charset="0"/>
                <a:ea typeface="+mn-ea"/>
                <a:cs typeface="Arial" panose="020B0604020202020204" pitchFamily="34" charset="0"/>
              </a:defRPr>
            </a:pPr>
            <a:endParaRPr lang="fr-FR"/>
          </a:p>
        </c:txPr>
        <c:crossAx val="790866648"/>
        <c:crosses val="autoZero"/>
        <c:crossBetween val="between"/>
      </c:valAx>
      <c:dTable>
        <c:showHorzBorder val="1"/>
        <c:showVertBorder val="1"/>
        <c:showOutline val="1"/>
        <c:showKeys val="1"/>
        <c:spPr>
          <a:noFill/>
          <a:ln w="9525">
            <a:solidFill>
              <a:schemeClr val="dk1">
                <a:lumMod val="15000"/>
                <a:lumOff val="85000"/>
              </a:schemeClr>
            </a:solidFill>
          </a:ln>
          <a:effectLst/>
        </c:spPr>
        <c:txPr>
          <a:bodyPr rot="0" spcFirstLastPara="1" vertOverflow="ellipsis" vert="horz" wrap="square" anchor="ctr" anchorCtr="1"/>
          <a:lstStyle/>
          <a:p>
            <a:pPr rtl="0">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dTable>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sz="3200">
          <a:solidFill>
            <a:schemeClr val="tx1"/>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0" i="0" u="none" strike="noStrike" kern="1200" cap="none" spc="20" baseline="0">
                <a:solidFill>
                  <a:schemeClr val="tx1"/>
                </a:solidFill>
                <a:latin typeface="+mn-lt"/>
                <a:ea typeface="+mn-ea"/>
                <a:cs typeface="+mn-cs"/>
              </a:defRPr>
            </a:pPr>
            <a:r>
              <a:rPr lang="en-US" b="1" dirty="0"/>
              <a:t>Part de </a:t>
            </a:r>
            <a:r>
              <a:rPr lang="en-US" b="1" dirty="0" err="1"/>
              <a:t>salariés</a:t>
            </a:r>
            <a:r>
              <a:rPr lang="en-US" b="1" dirty="0"/>
              <a:t> au SMIC par </a:t>
            </a:r>
            <a:r>
              <a:rPr lang="en-US" b="1" dirty="0" err="1"/>
              <a:t>secteur</a:t>
            </a:r>
            <a:r>
              <a:rPr lang="en-US" b="1" dirty="0"/>
              <a:t> </a:t>
            </a:r>
            <a:r>
              <a:rPr lang="en-US" b="1" dirty="0" err="1"/>
              <a:t>d'activité</a:t>
            </a:r>
            <a:r>
              <a:rPr lang="en-US" b="1" dirty="0"/>
              <a:t> (</a:t>
            </a:r>
            <a:r>
              <a:rPr lang="en-US" b="1" dirty="0" err="1"/>
              <a:t>en</a:t>
            </a:r>
            <a:r>
              <a:rPr lang="en-US" b="1" dirty="0"/>
              <a:t> %, 2021, </a:t>
            </a:r>
            <a:r>
              <a:rPr lang="en-US" b="1" dirty="0" err="1"/>
              <a:t>secteurs</a:t>
            </a:r>
            <a:r>
              <a:rPr lang="en-US" b="1" dirty="0"/>
              <a:t> </a:t>
            </a:r>
            <a:r>
              <a:rPr lang="en-US" b="1" dirty="0" err="1"/>
              <a:t>choisis</a:t>
            </a:r>
            <a:r>
              <a:rPr lang="en-US" b="1" dirty="0"/>
              <a:t>)</a:t>
            </a:r>
          </a:p>
        </c:rich>
      </c:tx>
      <c:overlay val="0"/>
      <c:spPr>
        <a:noFill/>
        <a:ln>
          <a:noFill/>
        </a:ln>
        <a:effectLst/>
      </c:spPr>
      <c:txPr>
        <a:bodyPr rot="0" spcFirstLastPara="1" vertOverflow="ellipsis" vert="horz" wrap="square" anchor="ctr" anchorCtr="1"/>
        <a:lstStyle/>
        <a:p>
          <a:pPr>
            <a:defRPr sz="3360" b="0" i="0" u="none" strike="noStrike" kern="1200" cap="none" spc="20" baseline="0">
              <a:solidFill>
                <a:schemeClr val="tx1"/>
              </a:solidFill>
              <a:latin typeface="+mn-lt"/>
              <a:ea typeface="+mn-ea"/>
              <a:cs typeface="+mn-cs"/>
            </a:defRPr>
          </a:pPr>
          <a:endParaRPr lang="fr-F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Feuil1!$B$1</c:f>
              <c:strCache>
                <c:ptCount val="1"/>
                <c:pt idx="0">
                  <c:v>Part de salariés au SMIC par secteur d'activité (en %, 2021, secteurs choisis)</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a:sp3d contourW="9525">
              <a:contourClr>
                <a:schemeClr val="accent1">
                  <a:shade val="95000"/>
                </a:schemeClr>
              </a:contourClr>
            </a:sp3d>
          </c:spPr>
          <c:invertIfNegative val="0"/>
          <c:dLbls>
            <c:dLbl>
              <c:idx val="0"/>
              <c:layout>
                <c:manualLayout>
                  <c:x val="1.2842424196664233E-2"/>
                  <c:y val="-1.33975307137733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4A1-4DD7-B6EB-98E547E1C316}"/>
                </c:ext>
              </c:extLst>
            </c:dLbl>
            <c:dLbl>
              <c:idx val="1"/>
              <c:layout>
                <c:manualLayout>
                  <c:x val="1.1130100970442335E-2"/>
                  <c:y val="-5.02407401766496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4A1-4DD7-B6EB-98E547E1C316}"/>
                </c:ext>
              </c:extLst>
            </c:dLbl>
            <c:dLbl>
              <c:idx val="2"/>
              <c:layout>
                <c:manualLayout>
                  <c:x val="1.1130100970442335E-2"/>
                  <c:y val="-1.67469133922165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4A1-4DD7-B6EB-98E547E1C316}"/>
                </c:ext>
              </c:extLst>
            </c:dLbl>
            <c:dLbl>
              <c:idx val="3"/>
              <c:layout>
                <c:manualLayout>
                  <c:x val="9.4177777442204375E-3"/>
                  <c:y val="-1.67469133922165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4A1-4DD7-B6EB-98E547E1C316}"/>
                </c:ext>
              </c:extLst>
            </c:dLbl>
            <c:dLbl>
              <c:idx val="4"/>
              <c:layout>
                <c:manualLayout>
                  <c:x val="1.1986262583553283E-2"/>
                  <c:y val="1.00481480353299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4A1-4DD7-B6EB-98E547E1C316}"/>
                </c:ext>
              </c:extLst>
            </c:dLbl>
            <c:dLbl>
              <c:idx val="5"/>
              <c:layout>
                <c:manualLayout>
                  <c:x val="7.7054545179985395E-3"/>
                  <c:y val="-5.02407401766496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4A1-4DD7-B6EB-98E547E1C316}"/>
                </c:ext>
              </c:extLst>
            </c:dLbl>
            <c:dLbl>
              <c:idx val="6"/>
              <c:layout>
                <c:manualLayout>
                  <c:x val="7.705488225148536E-3"/>
                  <c:y val="3.3493826784432457E-3"/>
                </c:manualLayout>
              </c:layout>
              <c:showLegendKey val="0"/>
              <c:showVal val="1"/>
              <c:showCatName val="0"/>
              <c:showSerName val="0"/>
              <c:showPercent val="0"/>
              <c:showBubbleSize val="0"/>
              <c:extLst>
                <c:ext xmlns:c15="http://schemas.microsoft.com/office/drawing/2012/chart" uri="{CE6537A1-D6FC-4f65-9D91-7224C49458BB}">
                  <c15:layout>
                    <c:manualLayout>
                      <c:w val="4.2739587726498558E-2"/>
                      <c:h val="6.062382647982386E-2"/>
                    </c:manualLayout>
                  </c15:layout>
                </c:ext>
                <c:ext xmlns:c16="http://schemas.microsoft.com/office/drawing/2014/chart" uri="{C3380CC4-5D6E-409C-BE32-E72D297353CC}">
                  <c16:uniqueId val="{00000007-74A1-4DD7-B6EB-98E547E1C316}"/>
                </c:ext>
              </c:extLst>
            </c:dLbl>
            <c:dLbl>
              <c:idx val="7"/>
              <c:layout>
                <c:manualLayout>
                  <c:x val="9.4177777442204375E-3"/>
                  <c:y val="-3.3493167457134165E-3"/>
                </c:manualLayout>
              </c:layout>
              <c:showLegendKey val="0"/>
              <c:showVal val="1"/>
              <c:showCatName val="0"/>
              <c:showSerName val="0"/>
              <c:showPercent val="0"/>
              <c:showBubbleSize val="0"/>
              <c:extLst>
                <c:ext xmlns:c15="http://schemas.microsoft.com/office/drawing/2012/chart" uri="{CE6537A1-D6FC-4f65-9D91-7224C49458BB}">
                  <c15:layout>
                    <c:manualLayout>
                      <c:w val="3.8458779660943819E-2"/>
                      <c:h val="5.559975246215889E-2"/>
                    </c:manualLayout>
                  </c15:layout>
                </c:ext>
                <c:ext xmlns:c16="http://schemas.microsoft.com/office/drawing/2014/chart" uri="{C3380CC4-5D6E-409C-BE32-E72D297353CC}">
                  <c16:uniqueId val="{00000008-74A1-4DD7-B6EB-98E547E1C316}"/>
                </c:ext>
              </c:extLst>
            </c:dLbl>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Feuil1!$A$2:$A$9</c:f>
              <c:strCache>
                <c:ptCount val="8"/>
                <c:pt idx="0">
                  <c:v>Hébergement et restauration</c:v>
                </c:pt>
                <c:pt idx="1">
                  <c:v>Autres activités des services</c:v>
                </c:pt>
                <c:pt idx="2">
                  <c:v>Santé humaine et action sociale</c:v>
                </c:pt>
                <c:pt idx="3">
                  <c:v>Commerce et réparation d'automobiles et de motocycles</c:v>
                </c:pt>
                <c:pt idx="4">
                  <c:v>Activités de services administratifs et de soutien</c:v>
                </c:pt>
                <c:pt idx="5">
                  <c:v>Arts, spectacles et activités récréatives</c:v>
                </c:pt>
                <c:pt idx="6">
                  <c:v>Activités immobilières</c:v>
                </c:pt>
                <c:pt idx="7">
                  <c:v>Transport et entreposage</c:v>
                </c:pt>
              </c:strCache>
            </c:strRef>
          </c:cat>
          <c:val>
            <c:numRef>
              <c:f>Feuil1!$B$2:$B$9</c:f>
              <c:numCache>
                <c:formatCode>General</c:formatCode>
                <c:ptCount val="8"/>
                <c:pt idx="0">
                  <c:v>37</c:v>
                </c:pt>
                <c:pt idx="1">
                  <c:v>24.5</c:v>
                </c:pt>
                <c:pt idx="2">
                  <c:v>19.7</c:v>
                </c:pt>
                <c:pt idx="3">
                  <c:v>15.5</c:v>
                </c:pt>
                <c:pt idx="4">
                  <c:v>12.1</c:v>
                </c:pt>
                <c:pt idx="5">
                  <c:v>11.3</c:v>
                </c:pt>
                <c:pt idx="6">
                  <c:v>8.9</c:v>
                </c:pt>
                <c:pt idx="7">
                  <c:v>6.4</c:v>
                </c:pt>
              </c:numCache>
            </c:numRef>
          </c:val>
          <c:extLst>
            <c:ext xmlns:c16="http://schemas.microsoft.com/office/drawing/2014/chart" uri="{C3380CC4-5D6E-409C-BE32-E72D297353CC}">
              <c16:uniqueId val="{00000000-74A1-4DD7-B6EB-98E547E1C316}"/>
            </c:ext>
          </c:extLst>
        </c:ser>
        <c:dLbls>
          <c:showLegendKey val="0"/>
          <c:showVal val="1"/>
          <c:showCatName val="0"/>
          <c:showSerName val="0"/>
          <c:showPercent val="0"/>
          <c:showBubbleSize val="0"/>
        </c:dLbls>
        <c:gapWidth val="150"/>
        <c:shape val="box"/>
        <c:axId val="747127872"/>
        <c:axId val="747128528"/>
        <c:axId val="0"/>
      </c:bar3DChart>
      <c:catAx>
        <c:axId val="7471278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fr-FR"/>
          </a:p>
        </c:txPr>
        <c:crossAx val="747128528"/>
        <c:crosses val="autoZero"/>
        <c:auto val="1"/>
        <c:lblAlgn val="ctr"/>
        <c:lblOffset val="100"/>
        <c:noMultiLvlLbl val="0"/>
      </c:catAx>
      <c:valAx>
        <c:axId val="7471285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fr-FR"/>
          </a:p>
        </c:txPr>
        <c:crossAx val="7471278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solidFill>
            <a:schemeClr val="tx1"/>
          </a:solidFill>
        </a:defRPr>
      </a:pPr>
      <a:endParaRPr lang="fr-F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3360" b="0" i="0" u="none" strike="noStrike" kern="1200" spc="0" baseline="0">
                <a:solidFill>
                  <a:schemeClr val="tx1"/>
                </a:solidFill>
                <a:latin typeface="+mn-lt"/>
                <a:ea typeface="+mn-ea"/>
                <a:cs typeface="+mn-cs"/>
              </a:defRPr>
            </a:pPr>
            <a:r>
              <a:rPr lang="en-US" b="1" dirty="0" err="1">
                <a:solidFill>
                  <a:schemeClr val="tx1"/>
                </a:solidFill>
              </a:rPr>
              <a:t>Dividendes</a:t>
            </a:r>
            <a:r>
              <a:rPr lang="en-US" b="1" dirty="0">
                <a:solidFill>
                  <a:schemeClr val="tx1"/>
                </a:solidFill>
              </a:rPr>
              <a:t> </a:t>
            </a:r>
            <a:r>
              <a:rPr lang="en-US" b="1" dirty="0" err="1">
                <a:solidFill>
                  <a:schemeClr val="tx1"/>
                </a:solidFill>
              </a:rPr>
              <a:t>versés</a:t>
            </a:r>
            <a:r>
              <a:rPr lang="en-US" b="1" dirty="0">
                <a:solidFill>
                  <a:schemeClr val="tx1"/>
                </a:solidFill>
              </a:rPr>
              <a:t> </a:t>
            </a:r>
            <a:r>
              <a:rPr lang="en-US" b="1" dirty="0" err="1">
                <a:solidFill>
                  <a:schemeClr val="tx1"/>
                </a:solidFill>
              </a:rPr>
              <a:t>en</a:t>
            </a:r>
            <a:r>
              <a:rPr lang="en-US" b="1" dirty="0">
                <a:solidFill>
                  <a:schemeClr val="tx1"/>
                </a:solidFill>
              </a:rPr>
              <a:t> France (</a:t>
            </a:r>
            <a:r>
              <a:rPr lang="en-US" b="1" dirty="0" err="1">
                <a:solidFill>
                  <a:schemeClr val="tx1"/>
                </a:solidFill>
              </a:rPr>
              <a:t>en</a:t>
            </a:r>
            <a:r>
              <a:rPr lang="en-US" b="1" dirty="0">
                <a:solidFill>
                  <a:schemeClr val="tx1"/>
                </a:solidFill>
              </a:rPr>
              <a:t> milliards de dollars US*)</a:t>
            </a:r>
          </a:p>
        </c:rich>
      </c:tx>
      <c:overlay val="0"/>
      <c:spPr>
        <a:noFill/>
        <a:ln>
          <a:noFill/>
        </a:ln>
        <a:effectLst/>
      </c:spPr>
      <c:txPr>
        <a:bodyPr rot="0" spcFirstLastPara="1" vertOverflow="ellipsis" vert="horz" wrap="square" anchor="ctr" anchorCtr="1"/>
        <a:lstStyle/>
        <a:p>
          <a:pPr>
            <a:defRPr sz="3360" b="0" i="0" u="none" strike="noStrike" kern="1200" spc="0" baseline="0">
              <a:solidFill>
                <a:schemeClr val="tx1"/>
              </a:solidFill>
              <a:latin typeface="+mn-lt"/>
              <a:ea typeface="+mn-ea"/>
              <a:cs typeface="+mn-cs"/>
            </a:defRPr>
          </a:pPr>
          <a:endParaRPr lang="fr-FR"/>
        </a:p>
      </c:txPr>
    </c:title>
    <c:autoTitleDeleted val="0"/>
    <c:plotArea>
      <c:layout>
        <c:manualLayout>
          <c:layoutTarget val="inner"/>
          <c:xMode val="edge"/>
          <c:yMode val="edge"/>
          <c:x val="0.33667086025392068"/>
          <c:y val="0.12148038597138544"/>
          <c:w val="0.65422086643476751"/>
          <c:h val="0.65393982727709155"/>
        </c:manualLayout>
      </c:layout>
      <c:lineChart>
        <c:grouping val="standard"/>
        <c:varyColors val="0"/>
        <c:ser>
          <c:idx val="0"/>
          <c:order val="0"/>
          <c:tx>
            <c:strRef>
              <c:f>Feuil1!$B$1</c:f>
              <c:strCache>
                <c:ptCount val="1"/>
                <c:pt idx="0">
                  <c:v>Dividendes versés en France (en milliards de dollars US)</c:v>
                </c:pt>
              </c:strCache>
            </c:strRef>
          </c:tx>
          <c:spPr>
            <a:ln w="28575" cap="rnd">
              <a:solidFill>
                <a:schemeClr val="accent5"/>
              </a:solidFill>
              <a:round/>
            </a:ln>
            <a:effectLst/>
          </c:spPr>
          <c:marker>
            <c:symbol val="none"/>
          </c:marker>
          <c:cat>
            <c:numRef>
              <c:f>Feuil1!$A$2:$A$9</c:f>
              <c:numCache>
                <c:formatCode>General</c:formatCode>
                <c:ptCount val="8"/>
                <c:pt idx="0">
                  <c:v>2015</c:v>
                </c:pt>
                <c:pt idx="1">
                  <c:v>2016</c:v>
                </c:pt>
                <c:pt idx="2">
                  <c:v>2017</c:v>
                </c:pt>
                <c:pt idx="3">
                  <c:v>2018</c:v>
                </c:pt>
                <c:pt idx="4">
                  <c:v>2019</c:v>
                </c:pt>
                <c:pt idx="5">
                  <c:v>2020</c:v>
                </c:pt>
                <c:pt idx="6">
                  <c:v>2021</c:v>
                </c:pt>
                <c:pt idx="7">
                  <c:v>2022</c:v>
                </c:pt>
              </c:numCache>
            </c:numRef>
          </c:cat>
          <c:val>
            <c:numRef>
              <c:f>Feuil1!$B$2:$B$9</c:f>
              <c:numCache>
                <c:formatCode>General</c:formatCode>
                <c:ptCount val="8"/>
                <c:pt idx="0">
                  <c:v>48.6</c:v>
                </c:pt>
                <c:pt idx="1">
                  <c:v>54.3</c:v>
                </c:pt>
                <c:pt idx="2">
                  <c:v>52.1</c:v>
                </c:pt>
                <c:pt idx="3">
                  <c:v>63.1</c:v>
                </c:pt>
                <c:pt idx="4">
                  <c:v>63.9</c:v>
                </c:pt>
                <c:pt idx="5">
                  <c:v>35.799999999999997</c:v>
                </c:pt>
                <c:pt idx="6">
                  <c:v>55.7</c:v>
                </c:pt>
                <c:pt idx="7">
                  <c:v>63.2</c:v>
                </c:pt>
              </c:numCache>
            </c:numRef>
          </c:val>
          <c:smooth val="0"/>
          <c:extLst>
            <c:ext xmlns:c16="http://schemas.microsoft.com/office/drawing/2014/chart" uri="{C3380CC4-5D6E-409C-BE32-E72D297353CC}">
              <c16:uniqueId val="{00000000-54BF-489B-A4A4-B4BCD09A7B00}"/>
            </c:ext>
          </c:extLst>
        </c:ser>
        <c:dLbls>
          <c:showLegendKey val="0"/>
          <c:showVal val="0"/>
          <c:showCatName val="0"/>
          <c:showSerName val="0"/>
          <c:showPercent val="0"/>
          <c:showBubbleSize val="0"/>
        </c:dLbls>
        <c:smooth val="0"/>
        <c:axId val="665213104"/>
        <c:axId val="665214088"/>
      </c:lineChart>
      <c:catAx>
        <c:axId val="665213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fr-FR"/>
          </a:p>
        </c:txPr>
        <c:crossAx val="665214088"/>
        <c:crosses val="autoZero"/>
        <c:auto val="1"/>
        <c:lblAlgn val="ctr"/>
        <c:lblOffset val="100"/>
        <c:noMultiLvlLbl val="0"/>
      </c:catAx>
      <c:valAx>
        <c:axId val="665214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fr-FR"/>
          </a:p>
        </c:txPr>
        <c:crossAx val="66521310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400" b="0" i="0" u="none" strike="noStrike" kern="1200" baseline="0">
                <a:solidFill>
                  <a:schemeClr val="tx1"/>
                </a:solidFill>
                <a:latin typeface="+mn-lt"/>
                <a:ea typeface="+mn-ea"/>
                <a:cs typeface="+mn-cs"/>
              </a:defRPr>
            </a:pPr>
            <a:endParaRPr lang="fr-FR"/>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solidFill>
            <a:schemeClr val="tx1"/>
          </a:solidFill>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1" i="0" u="none" strike="noStrike" kern="1200" baseline="0">
                <a:solidFill>
                  <a:schemeClr val="tx1"/>
                </a:solidFill>
                <a:latin typeface="Arial" panose="020B0604020202020204" pitchFamily="34" charset="0"/>
                <a:ea typeface="+mn-ea"/>
                <a:cs typeface="Arial" panose="020B0604020202020204" pitchFamily="34" charset="0"/>
              </a:defRPr>
            </a:pPr>
            <a:r>
              <a:rPr lang="fr-FR"/>
              <a:t>Evolution du déficit public et de la dette publique (France)</a:t>
            </a:r>
          </a:p>
        </c:rich>
      </c:tx>
      <c:layout>
        <c:manualLayout>
          <c:xMode val="edge"/>
          <c:yMode val="edge"/>
          <c:x val="0.35432749714496187"/>
          <c:y val="5.5068559815319934E-3"/>
        </c:manualLayout>
      </c:layout>
      <c:overlay val="0"/>
      <c:spPr>
        <a:noFill/>
        <a:ln>
          <a:noFill/>
        </a:ln>
        <a:effectLst/>
      </c:spPr>
      <c:txPr>
        <a:bodyPr rot="0" spcFirstLastPara="1" vertOverflow="ellipsis" vert="horz" wrap="square" anchor="ctr" anchorCtr="1"/>
        <a:lstStyle/>
        <a:p>
          <a:pPr>
            <a:defRPr sz="3360" b="1"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title>
    <c:autoTitleDeleted val="0"/>
    <c:plotArea>
      <c:layout>
        <c:manualLayout>
          <c:layoutTarget val="inner"/>
          <c:xMode val="edge"/>
          <c:yMode val="edge"/>
          <c:x val="0.3190816010433275"/>
          <c:y val="0.11562361908970395"/>
          <c:w val="0.6234772087385686"/>
          <c:h val="0.71548152818199828"/>
        </c:manualLayout>
      </c:layout>
      <c:lineChart>
        <c:grouping val="standard"/>
        <c:varyColors val="0"/>
        <c:ser>
          <c:idx val="0"/>
          <c:order val="0"/>
          <c:tx>
            <c:strRef>
              <c:f>Feuil1!$B$1</c:f>
              <c:strCache>
                <c:ptCount val="1"/>
                <c:pt idx="0">
                  <c:v>Déficit public (en % du PIB)</c:v>
                </c:pt>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cat>
            <c:strRef>
              <c:f>Feuil1!$A$2:$A$6</c:f>
              <c:strCache>
                <c:ptCount val="5"/>
                <c:pt idx="0">
                  <c:v>2019</c:v>
                </c:pt>
                <c:pt idx="1">
                  <c:v>2020</c:v>
                </c:pt>
                <c:pt idx="2">
                  <c:v>2021</c:v>
                </c:pt>
                <c:pt idx="3">
                  <c:v>2022</c:v>
                </c:pt>
                <c:pt idx="4">
                  <c:v>2023*</c:v>
                </c:pt>
              </c:strCache>
            </c:strRef>
          </c:cat>
          <c:val>
            <c:numRef>
              <c:f>Feuil1!$B$2:$B$6</c:f>
              <c:numCache>
                <c:formatCode>General</c:formatCode>
                <c:ptCount val="5"/>
                <c:pt idx="0">
                  <c:v>3.1</c:v>
                </c:pt>
                <c:pt idx="1">
                  <c:v>9</c:v>
                </c:pt>
                <c:pt idx="2">
                  <c:v>6.5</c:v>
                </c:pt>
                <c:pt idx="3">
                  <c:v>4.7</c:v>
                </c:pt>
                <c:pt idx="4">
                  <c:v>4.9000000000000004</c:v>
                </c:pt>
              </c:numCache>
            </c:numRef>
          </c:val>
          <c:smooth val="0"/>
          <c:extLst>
            <c:ext xmlns:c16="http://schemas.microsoft.com/office/drawing/2014/chart" uri="{C3380CC4-5D6E-409C-BE32-E72D297353CC}">
              <c16:uniqueId val="{00000000-A2CF-419E-AC42-D0C57676F2FF}"/>
            </c:ext>
          </c:extLst>
        </c:ser>
        <c:dLbls>
          <c:showLegendKey val="0"/>
          <c:showVal val="0"/>
          <c:showCatName val="0"/>
          <c:showSerName val="0"/>
          <c:showPercent val="0"/>
          <c:showBubbleSize val="0"/>
        </c:dLbls>
        <c:marker val="1"/>
        <c:smooth val="0"/>
        <c:axId val="422467424"/>
        <c:axId val="422463816"/>
      </c:lineChart>
      <c:lineChart>
        <c:grouping val="standard"/>
        <c:varyColors val="0"/>
        <c:ser>
          <c:idx val="1"/>
          <c:order val="1"/>
          <c:tx>
            <c:strRef>
              <c:f>Feuil1!$C$1</c:f>
              <c:strCache>
                <c:ptCount val="1"/>
                <c:pt idx="0">
                  <c:v>Dette publique (en % du PIB)</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cat>
            <c:strRef>
              <c:f>Feuil1!$A$2:$A$6</c:f>
              <c:strCache>
                <c:ptCount val="5"/>
                <c:pt idx="0">
                  <c:v>2019</c:v>
                </c:pt>
                <c:pt idx="1">
                  <c:v>2020</c:v>
                </c:pt>
                <c:pt idx="2">
                  <c:v>2021</c:v>
                </c:pt>
                <c:pt idx="3">
                  <c:v>2022</c:v>
                </c:pt>
                <c:pt idx="4">
                  <c:v>2023*</c:v>
                </c:pt>
              </c:strCache>
            </c:strRef>
          </c:cat>
          <c:val>
            <c:numRef>
              <c:f>Feuil1!$C$2:$C$6</c:f>
              <c:numCache>
                <c:formatCode>General</c:formatCode>
                <c:ptCount val="5"/>
                <c:pt idx="0">
                  <c:v>97.4</c:v>
                </c:pt>
                <c:pt idx="1">
                  <c:v>114.6</c:v>
                </c:pt>
                <c:pt idx="2">
                  <c:v>112.9</c:v>
                </c:pt>
                <c:pt idx="3">
                  <c:v>111.6</c:v>
                </c:pt>
                <c:pt idx="4">
                  <c:v>109.6</c:v>
                </c:pt>
              </c:numCache>
            </c:numRef>
          </c:val>
          <c:smooth val="0"/>
          <c:extLst>
            <c:ext xmlns:c16="http://schemas.microsoft.com/office/drawing/2014/chart" uri="{C3380CC4-5D6E-409C-BE32-E72D297353CC}">
              <c16:uniqueId val="{00000001-A2CF-419E-AC42-D0C57676F2FF}"/>
            </c:ext>
          </c:extLst>
        </c:ser>
        <c:dLbls>
          <c:showLegendKey val="0"/>
          <c:showVal val="0"/>
          <c:showCatName val="0"/>
          <c:showSerName val="0"/>
          <c:showPercent val="0"/>
          <c:showBubbleSize val="0"/>
        </c:dLbls>
        <c:marker val="1"/>
        <c:smooth val="0"/>
        <c:axId val="973563280"/>
        <c:axId val="973564592"/>
      </c:lineChart>
      <c:catAx>
        <c:axId val="42246742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422463816"/>
        <c:crosses val="autoZero"/>
        <c:auto val="1"/>
        <c:lblAlgn val="ctr"/>
        <c:lblOffset val="100"/>
        <c:noMultiLvlLbl val="0"/>
      </c:catAx>
      <c:valAx>
        <c:axId val="422463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422467424"/>
        <c:crosses val="autoZero"/>
        <c:crossBetween val="between"/>
      </c:valAx>
      <c:valAx>
        <c:axId val="973564592"/>
        <c:scaling>
          <c:orientation val="minMax"/>
          <c:min val="80"/>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973563280"/>
        <c:crosses val="max"/>
        <c:crossBetween val="between"/>
      </c:valAx>
      <c:catAx>
        <c:axId val="973563280"/>
        <c:scaling>
          <c:orientation val="minMax"/>
        </c:scaling>
        <c:delete val="1"/>
        <c:axPos val="b"/>
        <c:numFmt formatCode="General" sourceLinked="1"/>
        <c:majorTickMark val="none"/>
        <c:minorTickMark val="none"/>
        <c:tickLblPos val="nextTo"/>
        <c:crossAx val="973564592"/>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solidFill>
            <a:schemeClr val="tx1"/>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1" i="0" u="none" strike="noStrike" kern="1200" spc="0" baseline="0">
                <a:solidFill>
                  <a:schemeClr val="tx1"/>
                </a:solidFill>
                <a:latin typeface="Arial" panose="020B0604020202020204" pitchFamily="34" charset="0"/>
                <a:ea typeface="+mn-ea"/>
                <a:cs typeface="Arial" panose="020B0604020202020204" pitchFamily="34" charset="0"/>
              </a:defRPr>
            </a:pPr>
            <a:r>
              <a:rPr lang="en-US" b="1" dirty="0" err="1"/>
              <a:t>Recettes</a:t>
            </a:r>
            <a:r>
              <a:rPr lang="en-US" b="1" dirty="0"/>
              <a:t> de </a:t>
            </a:r>
            <a:r>
              <a:rPr lang="en-US" b="1" dirty="0" err="1"/>
              <a:t>l'État</a:t>
            </a:r>
            <a:r>
              <a:rPr lang="en-US" b="1" dirty="0"/>
              <a:t> (2022, </a:t>
            </a:r>
            <a:r>
              <a:rPr lang="en-US" b="1" dirty="0" err="1"/>
              <a:t>en</a:t>
            </a:r>
            <a:r>
              <a:rPr lang="en-US" b="1" dirty="0"/>
              <a:t> milliards </a:t>
            </a:r>
            <a:r>
              <a:rPr lang="en-US" b="1" dirty="0" err="1"/>
              <a:t>d'euros</a:t>
            </a:r>
            <a:r>
              <a:rPr lang="en-US" b="1" dirty="0"/>
              <a:t>)</a:t>
            </a:r>
          </a:p>
        </c:rich>
      </c:tx>
      <c:overlay val="0"/>
      <c:spPr>
        <a:noFill/>
        <a:ln>
          <a:noFill/>
        </a:ln>
        <a:effectLst/>
      </c:spPr>
      <c:txPr>
        <a:bodyPr rot="0" spcFirstLastPara="1" vertOverflow="ellipsis" vert="horz" wrap="square" anchor="ctr" anchorCtr="1"/>
        <a:lstStyle/>
        <a:p>
          <a:pPr>
            <a:defRPr sz="2880" b="1" i="0" u="none" strike="noStrike" kern="1200" spc="0" baseline="0">
              <a:solidFill>
                <a:schemeClr val="tx1"/>
              </a:solidFill>
              <a:latin typeface="Arial" panose="020B0604020202020204" pitchFamily="34" charset="0"/>
              <a:ea typeface="+mn-ea"/>
              <a:cs typeface="Arial" panose="020B0604020202020204" pitchFamily="34" charset="0"/>
            </a:defRPr>
          </a:pPr>
          <a:endParaRPr lang="fr-F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3148148148148147E-3"/>
          <c:y val="0.13248312710911136"/>
          <c:w val="0.99768518518518523"/>
          <c:h val="0.58730471191101108"/>
        </c:manualLayout>
      </c:layout>
      <c:pie3DChart>
        <c:varyColors val="1"/>
        <c:ser>
          <c:idx val="0"/>
          <c:order val="0"/>
          <c:tx>
            <c:strRef>
              <c:f>Feuil1!$B$1</c:f>
              <c:strCache>
                <c:ptCount val="1"/>
                <c:pt idx="0">
                  <c:v>Recettes de l'Etat</c:v>
                </c:pt>
              </c:strCache>
            </c:strRef>
          </c:tx>
          <c:dPt>
            <c:idx val="0"/>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6F06-4D0F-B90B-D50C95788EBC}"/>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F06-4D0F-B90B-D50C95788EBC}"/>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6F06-4D0F-B90B-D50C95788EBC}"/>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6F06-4D0F-B90B-D50C95788EBC}"/>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6F06-4D0F-B90B-D50C95788EBC}"/>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6F06-4D0F-B90B-D50C95788EBC}"/>
              </c:ext>
            </c:extLst>
          </c:dPt>
          <c:dLbls>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Feuil1!$A$2:$A$7</c:f>
              <c:strCache>
                <c:ptCount val="6"/>
                <c:pt idx="0">
                  <c:v>TVA</c:v>
                </c:pt>
                <c:pt idx="1">
                  <c:v>Impôt sur le revenu</c:v>
                </c:pt>
                <c:pt idx="2">
                  <c:v>Impôt sur les sociétés</c:v>
                </c:pt>
                <c:pt idx="3">
                  <c:v>TICPE</c:v>
                </c:pt>
                <c:pt idx="4">
                  <c:v>Autres recettes fiscales</c:v>
                </c:pt>
                <c:pt idx="5">
                  <c:v>Recettes non fiscales</c:v>
                </c:pt>
              </c:strCache>
            </c:strRef>
          </c:cat>
          <c:val>
            <c:numRef>
              <c:f>Feuil1!$B$2:$B$7</c:f>
              <c:numCache>
                <c:formatCode>General</c:formatCode>
                <c:ptCount val="6"/>
                <c:pt idx="0">
                  <c:v>102.1</c:v>
                </c:pt>
                <c:pt idx="1">
                  <c:v>86.8</c:v>
                </c:pt>
                <c:pt idx="2">
                  <c:v>56.8</c:v>
                </c:pt>
                <c:pt idx="3">
                  <c:v>18</c:v>
                </c:pt>
                <c:pt idx="4">
                  <c:v>50.2</c:v>
                </c:pt>
                <c:pt idx="5">
                  <c:v>25</c:v>
                </c:pt>
              </c:numCache>
            </c:numRef>
          </c:val>
          <c:extLst>
            <c:ext xmlns:c16="http://schemas.microsoft.com/office/drawing/2014/chart" uri="{C3380CC4-5D6E-409C-BE32-E72D297353CC}">
              <c16:uniqueId val="{0000000C-6F06-4D0F-B90B-D50C95788EBC}"/>
            </c:ext>
          </c:extLst>
        </c:ser>
        <c:dLbls>
          <c:showLegendKey val="0"/>
          <c:showVal val="0"/>
          <c:showCatName val="0"/>
          <c:showSerName val="0"/>
          <c:showPercent val="0"/>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Entry>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tx1"/>
          </a:solidFill>
          <a:latin typeface="Arial" panose="020B0604020202020204" pitchFamily="34" charset="0"/>
          <a:cs typeface="Arial" panose="020B0604020202020204" pitchFamily="34" charset="0"/>
        </a:defRPr>
      </a:pPr>
      <a:endParaRPr lang="fr-FR"/>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40" b="1" i="0" u="none" strike="noStrike" kern="1200" cap="all" spc="150" baseline="0">
                <a:solidFill>
                  <a:schemeClr val="tx1"/>
                </a:solidFill>
                <a:latin typeface="+mn-lt"/>
                <a:ea typeface="+mn-ea"/>
                <a:cs typeface="+mn-cs"/>
              </a:defRPr>
            </a:pPr>
            <a:r>
              <a:rPr lang="fr-FR"/>
              <a:t>Inflation (France, moyenne annuelle, en %)</a:t>
            </a:r>
          </a:p>
        </c:rich>
      </c:tx>
      <c:layout>
        <c:manualLayout>
          <c:xMode val="edge"/>
          <c:yMode val="edge"/>
          <c:x val="0.10059187868014666"/>
          <c:y val="3.5630160060778882E-3"/>
        </c:manualLayout>
      </c:layout>
      <c:overlay val="0"/>
      <c:spPr>
        <a:noFill/>
        <a:ln>
          <a:noFill/>
        </a:ln>
        <a:effectLst/>
      </c:spPr>
      <c:txPr>
        <a:bodyPr rot="0" spcFirstLastPara="1" vertOverflow="ellipsis" vert="horz" wrap="square" anchor="ctr" anchorCtr="1"/>
        <a:lstStyle/>
        <a:p>
          <a:pPr>
            <a:defRPr sz="3840" b="1" i="0" u="none" strike="noStrike" kern="1200" cap="all" spc="150" baseline="0">
              <a:solidFill>
                <a:schemeClr val="tx1"/>
              </a:solidFill>
              <a:latin typeface="+mn-lt"/>
              <a:ea typeface="+mn-ea"/>
              <a:cs typeface="+mn-cs"/>
            </a:defRPr>
          </a:pPr>
          <a:endParaRPr lang="fr-FR"/>
        </a:p>
      </c:txPr>
    </c:title>
    <c:autoTitleDeleted val="0"/>
    <c:view3D>
      <c:rotX val="10"/>
      <c:rotY val="0"/>
      <c:depthPercent val="100"/>
      <c:rAngAx val="0"/>
    </c:view3D>
    <c:floor>
      <c:thickness val="0"/>
      <c:spPr>
        <a:solidFill>
          <a:schemeClr val="lt1"/>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Feuil1!$B$1</c:f>
              <c:strCache>
                <c:ptCount val="1"/>
                <c:pt idx="0">
                  <c:v>Inflation (moyenne annuelle, en %)</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Lbls>
            <c:spPr>
              <a:noFill/>
              <a:ln>
                <a:noFill/>
              </a:ln>
              <a:effectLst/>
            </c:spPr>
            <c:txPr>
              <a:bodyPr rot="0" spcFirstLastPara="1" vertOverflow="ellipsis" vert="horz" wrap="square" anchor="ctr" anchorCtr="1"/>
              <a:lstStyle/>
              <a:p>
                <a:pPr>
                  <a:defRPr sz="3200" b="0"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Feuil1!$A$2:$A$7</c:f>
              <c:strCache>
                <c:ptCount val="6"/>
                <c:pt idx="0">
                  <c:v>2018</c:v>
                </c:pt>
                <c:pt idx="1">
                  <c:v>2019</c:v>
                </c:pt>
                <c:pt idx="2">
                  <c:v>2020</c:v>
                </c:pt>
                <c:pt idx="3">
                  <c:v>2021</c:v>
                </c:pt>
                <c:pt idx="4">
                  <c:v>2022</c:v>
                </c:pt>
                <c:pt idx="5">
                  <c:v>2023 *</c:v>
                </c:pt>
              </c:strCache>
            </c:strRef>
          </c:cat>
          <c:val>
            <c:numRef>
              <c:f>Feuil1!$B$2:$B$7</c:f>
              <c:numCache>
                <c:formatCode>General</c:formatCode>
                <c:ptCount val="6"/>
                <c:pt idx="0">
                  <c:v>1.8</c:v>
                </c:pt>
                <c:pt idx="1">
                  <c:v>1.1000000000000001</c:v>
                </c:pt>
                <c:pt idx="2">
                  <c:v>0.5</c:v>
                </c:pt>
                <c:pt idx="3">
                  <c:v>1.6</c:v>
                </c:pt>
                <c:pt idx="4">
                  <c:v>5.2</c:v>
                </c:pt>
                <c:pt idx="5">
                  <c:v>4.9000000000000004</c:v>
                </c:pt>
              </c:numCache>
            </c:numRef>
          </c:val>
          <c:extLst>
            <c:ext xmlns:c16="http://schemas.microsoft.com/office/drawing/2014/chart" uri="{C3380CC4-5D6E-409C-BE32-E72D297353CC}">
              <c16:uniqueId val="{00000000-9059-47FD-965E-B76469626840}"/>
            </c:ext>
          </c:extLst>
        </c:ser>
        <c:dLbls>
          <c:showLegendKey val="0"/>
          <c:showVal val="1"/>
          <c:showCatName val="0"/>
          <c:showSerName val="0"/>
          <c:showPercent val="0"/>
          <c:showBubbleSize val="0"/>
        </c:dLbls>
        <c:gapWidth val="160"/>
        <c:gapDepth val="0"/>
        <c:shape val="box"/>
        <c:axId val="651799344"/>
        <c:axId val="651799672"/>
        <c:axId val="0"/>
      </c:bar3DChart>
      <c:catAx>
        <c:axId val="6517993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solidFill>
                <a:latin typeface="+mn-lt"/>
                <a:ea typeface="+mn-ea"/>
                <a:cs typeface="+mn-cs"/>
              </a:defRPr>
            </a:pPr>
            <a:endParaRPr lang="fr-FR"/>
          </a:p>
        </c:txPr>
        <c:crossAx val="651799672"/>
        <c:crosses val="autoZero"/>
        <c:auto val="1"/>
        <c:lblAlgn val="ctr"/>
        <c:lblOffset val="100"/>
        <c:noMultiLvlLbl val="0"/>
      </c:catAx>
      <c:valAx>
        <c:axId val="6517996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solidFill>
                <a:latin typeface="+mn-lt"/>
                <a:ea typeface="+mn-ea"/>
                <a:cs typeface="+mn-cs"/>
              </a:defRPr>
            </a:pPr>
            <a:endParaRPr lang="fr-FR"/>
          </a:p>
        </c:txPr>
        <c:crossAx val="651799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3200">
          <a:solidFill>
            <a:schemeClr val="tx1"/>
          </a:solidFill>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3360" b="1" i="0" u="none" strike="noStrike" kern="1200" baseline="0">
                <a:solidFill>
                  <a:schemeClr val="tx1"/>
                </a:solidFill>
                <a:latin typeface="Arial" panose="020B0604020202020204" pitchFamily="34" charset="0"/>
                <a:ea typeface="+mn-ea"/>
                <a:cs typeface="Arial" panose="020B0604020202020204" pitchFamily="34" charset="0"/>
              </a:defRPr>
            </a:pPr>
            <a:r>
              <a:rPr lang="en-US" dirty="0" err="1"/>
              <a:t>Évolution</a:t>
            </a:r>
            <a:r>
              <a:rPr lang="en-US" dirty="0"/>
              <a:t> de </a:t>
            </a:r>
            <a:r>
              <a:rPr lang="en-US" dirty="0" err="1"/>
              <a:t>l'indice</a:t>
            </a:r>
            <a:r>
              <a:rPr lang="en-US" dirty="0"/>
              <a:t> des prix à la </a:t>
            </a:r>
            <a:r>
              <a:rPr lang="en-US" dirty="0" err="1"/>
              <a:t>consommation</a:t>
            </a:r>
            <a:r>
              <a:rPr lang="en-US" dirty="0"/>
              <a:t> (France, </a:t>
            </a:r>
            <a:r>
              <a:rPr lang="en-US" dirty="0" err="1"/>
              <a:t>en</a:t>
            </a:r>
            <a:r>
              <a:rPr lang="en-US" dirty="0"/>
              <a:t> </a:t>
            </a:r>
            <a:r>
              <a:rPr lang="en-US" dirty="0" err="1"/>
              <a:t>glissement</a:t>
            </a:r>
            <a:r>
              <a:rPr lang="en-US" dirty="0"/>
              <a:t> </a:t>
            </a:r>
            <a:r>
              <a:rPr lang="en-US" dirty="0" err="1"/>
              <a:t>annuel</a:t>
            </a:r>
            <a:r>
              <a:rPr lang="en-US" dirty="0"/>
              <a:t>, </a:t>
            </a:r>
            <a:r>
              <a:rPr lang="en-US" dirty="0" err="1"/>
              <a:t>en</a:t>
            </a:r>
            <a:r>
              <a:rPr lang="en-US" dirty="0"/>
              <a:t> %)</a:t>
            </a:r>
          </a:p>
        </c:rich>
      </c:tx>
      <c:overlay val="0"/>
      <c:spPr>
        <a:noFill/>
        <a:ln>
          <a:noFill/>
        </a:ln>
        <a:effectLst/>
      </c:spPr>
      <c:txPr>
        <a:bodyPr rot="0" spcFirstLastPara="1" vertOverflow="ellipsis" vert="horz" wrap="square" anchor="ctr" anchorCtr="1"/>
        <a:lstStyle/>
        <a:p>
          <a:pPr>
            <a:defRPr sz="3360" b="1"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title>
    <c:autoTitleDeleted val="0"/>
    <c:plotArea>
      <c:layout/>
      <c:lineChart>
        <c:grouping val="standard"/>
        <c:varyColors val="0"/>
        <c:ser>
          <c:idx val="0"/>
          <c:order val="0"/>
          <c:tx>
            <c:strRef>
              <c:f>Feuil1!$B$1</c:f>
              <c:strCache>
                <c:ptCount val="1"/>
                <c:pt idx="0">
                  <c:v>Evolution de l'indice des prix à la consommation (IPC, en glissement annuel)</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cat>
            <c:numRef>
              <c:f>Feuil1!$A$2:$A$31</c:f>
              <c:numCache>
                <c:formatCode>mmm\-yy</c:formatCode>
                <c:ptCount val="30"/>
                <c:pt idx="0">
                  <c:v>44105</c:v>
                </c:pt>
                <c:pt idx="1">
                  <c:v>44136</c:v>
                </c:pt>
                <c:pt idx="2">
                  <c:v>44166</c:v>
                </c:pt>
                <c:pt idx="3">
                  <c:v>44197</c:v>
                </c:pt>
                <c:pt idx="4">
                  <c:v>44228</c:v>
                </c:pt>
                <c:pt idx="5">
                  <c:v>44256</c:v>
                </c:pt>
                <c:pt idx="6">
                  <c:v>44287</c:v>
                </c:pt>
                <c:pt idx="7">
                  <c:v>44317</c:v>
                </c:pt>
                <c:pt idx="8">
                  <c:v>44348</c:v>
                </c:pt>
                <c:pt idx="9">
                  <c:v>44378</c:v>
                </c:pt>
                <c:pt idx="10">
                  <c:v>44409</c:v>
                </c:pt>
                <c:pt idx="11">
                  <c:v>44440</c:v>
                </c:pt>
                <c:pt idx="12">
                  <c:v>44470</c:v>
                </c:pt>
                <c:pt idx="13">
                  <c:v>44501</c:v>
                </c:pt>
                <c:pt idx="14">
                  <c:v>44531</c:v>
                </c:pt>
                <c:pt idx="15">
                  <c:v>44562</c:v>
                </c:pt>
                <c:pt idx="16">
                  <c:v>44593</c:v>
                </c:pt>
                <c:pt idx="17">
                  <c:v>44621</c:v>
                </c:pt>
                <c:pt idx="18">
                  <c:v>44652</c:v>
                </c:pt>
                <c:pt idx="19">
                  <c:v>44682</c:v>
                </c:pt>
                <c:pt idx="20">
                  <c:v>44713</c:v>
                </c:pt>
                <c:pt idx="21">
                  <c:v>44743</c:v>
                </c:pt>
                <c:pt idx="22">
                  <c:v>44774</c:v>
                </c:pt>
                <c:pt idx="23">
                  <c:v>44805</c:v>
                </c:pt>
                <c:pt idx="24">
                  <c:v>44835</c:v>
                </c:pt>
                <c:pt idx="25">
                  <c:v>44866</c:v>
                </c:pt>
                <c:pt idx="26">
                  <c:v>44896</c:v>
                </c:pt>
                <c:pt idx="27">
                  <c:v>44927</c:v>
                </c:pt>
                <c:pt idx="28">
                  <c:v>44958</c:v>
                </c:pt>
                <c:pt idx="29">
                  <c:v>44986</c:v>
                </c:pt>
              </c:numCache>
            </c:numRef>
          </c:cat>
          <c:val>
            <c:numRef>
              <c:f>Feuil1!$B$2:$B$31</c:f>
              <c:numCache>
                <c:formatCode>General</c:formatCode>
                <c:ptCount val="30"/>
                <c:pt idx="0">
                  <c:v>0</c:v>
                </c:pt>
                <c:pt idx="1">
                  <c:v>0.2</c:v>
                </c:pt>
                <c:pt idx="2">
                  <c:v>0</c:v>
                </c:pt>
                <c:pt idx="3">
                  <c:v>0.6</c:v>
                </c:pt>
                <c:pt idx="4">
                  <c:v>0.6</c:v>
                </c:pt>
                <c:pt idx="5">
                  <c:v>1.1000000000000001</c:v>
                </c:pt>
                <c:pt idx="6">
                  <c:v>1.2</c:v>
                </c:pt>
                <c:pt idx="7">
                  <c:v>1.4</c:v>
                </c:pt>
                <c:pt idx="8">
                  <c:v>1.5</c:v>
                </c:pt>
                <c:pt idx="9">
                  <c:v>1.2</c:v>
                </c:pt>
                <c:pt idx="10">
                  <c:v>1.9</c:v>
                </c:pt>
                <c:pt idx="11">
                  <c:v>2.2000000000000002</c:v>
                </c:pt>
                <c:pt idx="12">
                  <c:v>2.6</c:v>
                </c:pt>
                <c:pt idx="13">
                  <c:v>2.8</c:v>
                </c:pt>
                <c:pt idx="14">
                  <c:v>2.8</c:v>
                </c:pt>
                <c:pt idx="15">
                  <c:v>2.9</c:v>
                </c:pt>
                <c:pt idx="16">
                  <c:v>3.6</c:v>
                </c:pt>
                <c:pt idx="17">
                  <c:v>4.5</c:v>
                </c:pt>
                <c:pt idx="18">
                  <c:v>4.8</c:v>
                </c:pt>
                <c:pt idx="19">
                  <c:v>5.2</c:v>
                </c:pt>
                <c:pt idx="20">
                  <c:v>5.8</c:v>
                </c:pt>
                <c:pt idx="21">
                  <c:v>6.1</c:v>
                </c:pt>
                <c:pt idx="22">
                  <c:v>5.9</c:v>
                </c:pt>
                <c:pt idx="23">
                  <c:v>5.6</c:v>
                </c:pt>
                <c:pt idx="24">
                  <c:v>6.2</c:v>
                </c:pt>
                <c:pt idx="25">
                  <c:v>6.2</c:v>
                </c:pt>
                <c:pt idx="26">
                  <c:v>5.9</c:v>
                </c:pt>
                <c:pt idx="27">
                  <c:v>6</c:v>
                </c:pt>
                <c:pt idx="28">
                  <c:v>6.3</c:v>
                </c:pt>
                <c:pt idx="29">
                  <c:v>5.7</c:v>
                </c:pt>
              </c:numCache>
            </c:numRef>
          </c:val>
          <c:smooth val="0"/>
          <c:extLst>
            <c:ext xmlns:c16="http://schemas.microsoft.com/office/drawing/2014/chart" uri="{C3380CC4-5D6E-409C-BE32-E72D297353CC}">
              <c16:uniqueId val="{00000000-2BC8-4359-A798-051BA0A188EE}"/>
            </c:ext>
          </c:extLst>
        </c:ser>
        <c:dLbls>
          <c:showLegendKey val="0"/>
          <c:showVal val="0"/>
          <c:showCatName val="0"/>
          <c:showSerName val="0"/>
          <c:showPercent val="0"/>
          <c:showBubbleSize val="0"/>
        </c:dLbls>
        <c:smooth val="0"/>
        <c:axId val="1705902176"/>
        <c:axId val="1705904896"/>
      </c:lineChart>
      <c:dateAx>
        <c:axId val="1705902176"/>
        <c:scaling>
          <c:orientation val="minMax"/>
        </c:scaling>
        <c:delete val="0"/>
        <c:axPos val="b"/>
        <c:numFmt formatCode="mmm\-yy"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1705904896"/>
        <c:crosses val="autoZero"/>
        <c:auto val="1"/>
        <c:lblOffset val="100"/>
        <c:baseTimeUnit val="months"/>
      </c:dateAx>
      <c:valAx>
        <c:axId val="1705904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1705902176"/>
        <c:crosses val="autoZero"/>
        <c:crossBetween val="between"/>
      </c:valAx>
      <c:spPr>
        <a:noFill/>
        <a:ln>
          <a:noFill/>
        </a:ln>
        <a:effectLst/>
      </c:spPr>
    </c:plotArea>
    <c:plotVisOnly val="1"/>
    <c:dispBlanksAs val="gap"/>
    <c:showDLblsOverMax val="0"/>
  </c:chart>
  <c:spPr>
    <a:noFill/>
    <a:ln>
      <a:noFill/>
    </a:ln>
    <a:effectLst/>
  </c:spPr>
  <c:txPr>
    <a:bodyPr/>
    <a:lstStyle/>
    <a:p>
      <a:pPr>
        <a:defRPr sz="2800">
          <a:solidFill>
            <a:schemeClr val="tx1"/>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1" i="0" u="none" strike="noStrike" kern="1200" cap="all" spc="150" baseline="0">
                <a:solidFill>
                  <a:schemeClr val="tx1"/>
                </a:solidFill>
                <a:latin typeface="+mn-lt"/>
                <a:ea typeface="+mn-ea"/>
                <a:cs typeface="+mn-cs"/>
              </a:defRPr>
            </a:pPr>
            <a:r>
              <a:rPr lang="fr-FR"/>
              <a:t>Taux de chômage (France, en % de la population active)</a:t>
            </a:r>
          </a:p>
        </c:rich>
      </c:tx>
      <c:overlay val="0"/>
      <c:spPr>
        <a:noFill/>
        <a:ln>
          <a:noFill/>
        </a:ln>
        <a:effectLst/>
      </c:spPr>
      <c:txPr>
        <a:bodyPr rot="0" spcFirstLastPara="1" vertOverflow="ellipsis" vert="horz" wrap="square" anchor="ctr" anchorCtr="1"/>
        <a:lstStyle/>
        <a:p>
          <a:pPr>
            <a:defRPr sz="3360" b="1" i="0" u="none" strike="noStrike" kern="1200" cap="all" spc="150" baseline="0">
              <a:solidFill>
                <a:schemeClr val="tx1"/>
              </a:solidFill>
              <a:latin typeface="+mn-lt"/>
              <a:ea typeface="+mn-ea"/>
              <a:cs typeface="+mn-cs"/>
            </a:defRPr>
          </a:pPr>
          <a:endParaRPr lang="fr-FR"/>
        </a:p>
      </c:txPr>
    </c:title>
    <c:autoTitleDeleted val="0"/>
    <c:view3D>
      <c:rotX val="10"/>
      <c:rotY val="0"/>
      <c:depthPercent val="100"/>
      <c:rAngAx val="0"/>
    </c:view3D>
    <c:floor>
      <c:thickness val="0"/>
      <c:spPr>
        <a:solidFill>
          <a:schemeClr val="lt1"/>
        </a:solidFill>
        <a:ln>
          <a:noFill/>
        </a:ln>
        <a:effectLst/>
        <a:sp3d/>
      </c:spPr>
    </c:floor>
    <c:sideWall>
      <c:thickness val="0"/>
      <c:spPr>
        <a:noFill/>
        <a:ln w="25400">
          <a:noFill/>
        </a:ln>
        <a:effectLst/>
        <a:sp3d/>
      </c:spPr>
    </c:sideWall>
    <c:backWall>
      <c:thickness val="0"/>
      <c:spPr>
        <a:noFill/>
        <a:ln w="25400">
          <a:noFill/>
        </a:ln>
        <a:effectLst/>
        <a:sp3d/>
      </c:spPr>
    </c:backWall>
    <c:plotArea>
      <c:layout/>
      <c:bar3DChart>
        <c:barDir val="col"/>
        <c:grouping val="clustered"/>
        <c:varyColors val="0"/>
        <c:ser>
          <c:idx val="0"/>
          <c:order val="0"/>
          <c:tx>
            <c:strRef>
              <c:f>Feuil1!$B$1</c:f>
              <c:strCache>
                <c:ptCount val="1"/>
                <c:pt idx="0">
                  <c:v>Taux de chômage (en % de la population active)</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Lbls>
            <c:dLbl>
              <c:idx val="1"/>
              <c:layout>
                <c:manualLayout>
                  <c:x val="4.4763779771790071E-3"/>
                  <c:y val="-1.44520510532927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3CF-4563-874C-5BB87F9887B0}"/>
                </c:ext>
              </c:extLst>
            </c:dLbl>
            <c:dLbl>
              <c:idx val="2"/>
              <c:layout>
                <c:manualLayout>
                  <c:x val="3.5811023817433237E-3"/>
                  <c:y val="-1.20433758777439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3CF-4563-874C-5BB87F9887B0}"/>
                </c:ext>
              </c:extLst>
            </c:dLbl>
            <c:dLbl>
              <c:idx val="3"/>
              <c:layout>
                <c:manualLayout>
                  <c:x val="-1.3130557047743123E-16"/>
                  <c:y val="-2.16780765799391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3CF-4563-874C-5BB87F9887B0}"/>
                </c:ext>
              </c:extLst>
            </c:dLbl>
            <c:dLbl>
              <c:idx val="4"/>
              <c:layout>
                <c:manualLayout>
                  <c:x val="0"/>
                  <c:y val="-2.16780765799391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CF-4563-874C-5BB87F9887B0}"/>
                </c:ext>
              </c:extLst>
            </c:dLbl>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Feuil1!$A$2:$A$6</c:f>
              <c:numCache>
                <c:formatCode>General</c:formatCode>
                <c:ptCount val="5"/>
                <c:pt idx="0">
                  <c:v>2018</c:v>
                </c:pt>
                <c:pt idx="1">
                  <c:v>2019</c:v>
                </c:pt>
                <c:pt idx="2">
                  <c:v>2020</c:v>
                </c:pt>
                <c:pt idx="3">
                  <c:v>2021</c:v>
                </c:pt>
                <c:pt idx="4">
                  <c:v>2022</c:v>
                </c:pt>
              </c:numCache>
            </c:numRef>
          </c:cat>
          <c:val>
            <c:numRef>
              <c:f>Feuil1!$B$2:$B$6</c:f>
              <c:numCache>
                <c:formatCode>General</c:formatCode>
                <c:ptCount val="5"/>
                <c:pt idx="0">
                  <c:v>8.8000000000000007</c:v>
                </c:pt>
                <c:pt idx="1">
                  <c:v>8.1999999999999993</c:v>
                </c:pt>
                <c:pt idx="2">
                  <c:v>8.1</c:v>
                </c:pt>
                <c:pt idx="3">
                  <c:v>7.5</c:v>
                </c:pt>
                <c:pt idx="4">
                  <c:v>7.2</c:v>
                </c:pt>
              </c:numCache>
            </c:numRef>
          </c:val>
          <c:extLst>
            <c:ext xmlns:c16="http://schemas.microsoft.com/office/drawing/2014/chart" uri="{C3380CC4-5D6E-409C-BE32-E72D297353CC}">
              <c16:uniqueId val="{00000000-D3CF-4563-874C-5BB87F9887B0}"/>
            </c:ext>
          </c:extLst>
        </c:ser>
        <c:dLbls>
          <c:showLegendKey val="0"/>
          <c:showVal val="0"/>
          <c:showCatName val="0"/>
          <c:showSerName val="0"/>
          <c:showPercent val="0"/>
          <c:showBubbleSize val="0"/>
        </c:dLbls>
        <c:gapWidth val="160"/>
        <c:gapDepth val="0"/>
        <c:shape val="box"/>
        <c:axId val="702068328"/>
        <c:axId val="702069312"/>
        <c:axId val="0"/>
      </c:bar3DChart>
      <c:catAx>
        <c:axId val="7020683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fr-FR"/>
          </a:p>
        </c:txPr>
        <c:crossAx val="702069312"/>
        <c:crosses val="autoZero"/>
        <c:auto val="1"/>
        <c:lblAlgn val="ctr"/>
        <c:lblOffset val="100"/>
        <c:noMultiLvlLbl val="0"/>
      </c:catAx>
      <c:valAx>
        <c:axId val="7020693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fr-FR"/>
          </a:p>
        </c:txPr>
        <c:crossAx val="7020683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solidFill>
            <a:schemeClr val="tx1"/>
          </a:solidFill>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depthPercent val="100"/>
      <c:rAngAx val="0"/>
    </c:view3D>
    <c:floor>
      <c:thickness val="0"/>
      <c:spPr>
        <a:solidFill>
          <a:schemeClr val="lt1"/>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Feuil1!$B$1</c:f>
              <c:strCache>
                <c:ptCount val="1"/>
                <c:pt idx="0">
                  <c:v>Taux de chômage (en %, T4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cat>
            <c:strRef>
              <c:f>Feuil1!$A$2:$A$6</c:f>
              <c:strCache>
                <c:ptCount val="5"/>
                <c:pt idx="0">
                  <c:v>15-24 ans</c:v>
                </c:pt>
                <c:pt idx="1">
                  <c:v>25-49 ans</c:v>
                </c:pt>
                <c:pt idx="2">
                  <c:v>50 ans ou plus</c:v>
                </c:pt>
                <c:pt idx="3">
                  <c:v>Femmes</c:v>
                </c:pt>
                <c:pt idx="4">
                  <c:v>Hommes</c:v>
                </c:pt>
              </c:strCache>
            </c:strRef>
          </c:cat>
          <c:val>
            <c:numRef>
              <c:f>Feuil1!$B$2:$B$6</c:f>
              <c:numCache>
                <c:formatCode>General</c:formatCode>
                <c:ptCount val="5"/>
                <c:pt idx="0">
                  <c:v>16.899999999999999</c:v>
                </c:pt>
                <c:pt idx="1">
                  <c:v>6.5</c:v>
                </c:pt>
                <c:pt idx="2">
                  <c:v>5</c:v>
                </c:pt>
                <c:pt idx="3">
                  <c:v>6.9</c:v>
                </c:pt>
                <c:pt idx="4">
                  <c:v>7.4</c:v>
                </c:pt>
              </c:numCache>
            </c:numRef>
          </c:val>
          <c:extLst>
            <c:ext xmlns:c16="http://schemas.microsoft.com/office/drawing/2014/chart" uri="{C3380CC4-5D6E-409C-BE32-E72D297353CC}">
              <c16:uniqueId val="{00000000-DF37-4CF4-8C00-4EDA49864C51}"/>
            </c:ext>
          </c:extLst>
        </c:ser>
        <c:dLbls>
          <c:showLegendKey val="0"/>
          <c:showVal val="0"/>
          <c:showCatName val="0"/>
          <c:showSerName val="0"/>
          <c:showPercent val="0"/>
          <c:showBubbleSize val="0"/>
        </c:dLbls>
        <c:gapWidth val="160"/>
        <c:gapDepth val="0"/>
        <c:shape val="box"/>
        <c:axId val="505868568"/>
        <c:axId val="505861680"/>
        <c:axId val="0"/>
      </c:bar3DChart>
      <c:catAx>
        <c:axId val="5058685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fr-FR"/>
          </a:p>
        </c:txPr>
        <c:crossAx val="505861680"/>
        <c:crosses val="autoZero"/>
        <c:auto val="1"/>
        <c:lblAlgn val="ctr"/>
        <c:lblOffset val="100"/>
        <c:noMultiLvlLbl val="0"/>
      </c:catAx>
      <c:valAx>
        <c:axId val="5058616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fr-FR"/>
          </a:p>
        </c:txPr>
        <c:crossAx val="505868568"/>
        <c:crosses val="autoZero"/>
        <c:crossBetween val="between"/>
      </c:valAx>
      <c:dTable>
        <c:showHorzBorder val="1"/>
        <c:showVertBorder val="1"/>
        <c:showOutline val="1"/>
        <c:showKeys val="0"/>
        <c:spPr>
          <a:noFill/>
          <a:ln w="9525">
            <a:solidFill>
              <a:schemeClr val="tx1">
                <a:lumMod val="15000"/>
                <a:lumOff val="85000"/>
              </a:schemeClr>
            </a:solidFill>
          </a:ln>
          <a:effectLst/>
        </c:spPr>
        <c:txPr>
          <a:bodyPr rot="0" spcFirstLastPara="1" vertOverflow="ellipsis" vert="horz" wrap="square" anchor="ctr" anchorCtr="1"/>
          <a:lstStyle/>
          <a:p>
            <a:pPr rtl="0">
              <a:defRPr sz="2800" b="0" i="0" u="none" strike="noStrike" kern="1200" baseline="0">
                <a:solidFill>
                  <a:schemeClr val="tx1"/>
                </a:solidFill>
                <a:latin typeface="+mn-lt"/>
                <a:ea typeface="+mn-ea"/>
                <a:cs typeface="+mn-cs"/>
              </a:defRPr>
            </a:pPr>
            <a:endParaRPr lang="fr-FR"/>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solidFill>
            <a:schemeClr val="tx1"/>
          </a:solidFill>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0" i="0" u="none" strike="noStrike" kern="1200" cap="none" spc="20" baseline="0">
                <a:solidFill>
                  <a:schemeClr val="tx1"/>
                </a:solidFill>
                <a:latin typeface="+mn-lt"/>
                <a:ea typeface="+mn-ea"/>
                <a:cs typeface="+mn-cs"/>
              </a:defRPr>
            </a:pPr>
            <a:r>
              <a:rPr lang="fr-FR"/>
              <a:t>Evolution du nombre de chômeurs et du halo autour du chômage (en milliers)</a:t>
            </a:r>
          </a:p>
        </c:rich>
      </c:tx>
      <c:overlay val="0"/>
      <c:spPr>
        <a:noFill/>
        <a:ln>
          <a:noFill/>
        </a:ln>
        <a:effectLst/>
      </c:spPr>
      <c:txPr>
        <a:bodyPr rot="0" spcFirstLastPara="1" vertOverflow="ellipsis" vert="horz" wrap="square" anchor="ctr" anchorCtr="1"/>
        <a:lstStyle/>
        <a:p>
          <a:pPr>
            <a:defRPr sz="3360" b="0" i="0" u="none" strike="noStrike" kern="1200" cap="none" spc="20" baseline="0">
              <a:solidFill>
                <a:schemeClr val="tx1"/>
              </a:solidFill>
              <a:latin typeface="+mn-lt"/>
              <a:ea typeface="+mn-ea"/>
              <a:cs typeface="+mn-cs"/>
            </a:defRPr>
          </a:pPr>
          <a:endParaRPr lang="fr-FR"/>
        </a:p>
      </c:txPr>
    </c:title>
    <c:autoTitleDeleted val="0"/>
    <c:plotArea>
      <c:layout/>
      <c:lineChart>
        <c:grouping val="standard"/>
        <c:varyColors val="0"/>
        <c:ser>
          <c:idx val="0"/>
          <c:order val="0"/>
          <c:tx>
            <c:strRef>
              <c:f>Feuil1!$B$1</c:f>
              <c:strCache>
                <c:ptCount val="1"/>
                <c:pt idx="0">
                  <c:v>Nombre de chômeurs (BIT)</c:v>
                </c:pt>
              </c:strCache>
            </c:strRef>
          </c:tx>
          <c:spPr>
            <a:ln w="22225" cap="rnd" cmpd="sng" algn="ctr">
              <a:solidFill>
                <a:schemeClr val="accent6"/>
              </a:solidFill>
              <a:round/>
            </a:ln>
            <a:effectLst/>
          </c:spPr>
          <c:marker>
            <c:symbol val="none"/>
          </c:marker>
          <c:dLbls>
            <c:delete val="1"/>
          </c:dLbls>
          <c:cat>
            <c:numRef>
              <c:f>Feuil1!$A$2:$A$6</c:f>
              <c:numCache>
                <c:formatCode>General</c:formatCode>
                <c:ptCount val="5"/>
                <c:pt idx="0">
                  <c:v>2018</c:v>
                </c:pt>
                <c:pt idx="1">
                  <c:v>2019</c:v>
                </c:pt>
                <c:pt idx="2">
                  <c:v>2020</c:v>
                </c:pt>
                <c:pt idx="3">
                  <c:v>2021</c:v>
                </c:pt>
                <c:pt idx="4">
                  <c:v>2022</c:v>
                </c:pt>
              </c:numCache>
            </c:numRef>
          </c:cat>
          <c:val>
            <c:numRef>
              <c:f>Feuil1!$B$2:$B$6</c:f>
              <c:numCache>
                <c:formatCode>#,##0</c:formatCode>
                <c:ptCount val="5"/>
                <c:pt idx="0">
                  <c:v>2629</c:v>
                </c:pt>
                <c:pt idx="1">
                  <c:v>2470</c:v>
                </c:pt>
                <c:pt idx="2">
                  <c:v>2423</c:v>
                </c:pt>
                <c:pt idx="3">
                  <c:v>2266</c:v>
                </c:pt>
                <c:pt idx="4">
                  <c:v>2195</c:v>
                </c:pt>
              </c:numCache>
            </c:numRef>
          </c:val>
          <c:smooth val="0"/>
          <c:extLst>
            <c:ext xmlns:c16="http://schemas.microsoft.com/office/drawing/2014/chart" uri="{C3380CC4-5D6E-409C-BE32-E72D297353CC}">
              <c16:uniqueId val="{00000000-2EE6-4945-8B87-B5441B1496DF}"/>
            </c:ext>
          </c:extLst>
        </c:ser>
        <c:ser>
          <c:idx val="1"/>
          <c:order val="1"/>
          <c:tx>
            <c:strRef>
              <c:f>Feuil1!$C$1</c:f>
              <c:strCache>
                <c:ptCount val="1"/>
                <c:pt idx="0">
                  <c:v>Halo autour du chômage</c:v>
                </c:pt>
              </c:strCache>
            </c:strRef>
          </c:tx>
          <c:spPr>
            <a:ln w="22225" cap="rnd" cmpd="sng" algn="ctr">
              <a:solidFill>
                <a:schemeClr val="accent5"/>
              </a:solidFill>
              <a:round/>
            </a:ln>
            <a:effectLst/>
          </c:spPr>
          <c:marker>
            <c:symbol val="none"/>
          </c:marker>
          <c:dLbls>
            <c:delete val="1"/>
          </c:dLbls>
          <c:cat>
            <c:numRef>
              <c:f>Feuil1!$A$2:$A$6</c:f>
              <c:numCache>
                <c:formatCode>General</c:formatCode>
                <c:ptCount val="5"/>
                <c:pt idx="0">
                  <c:v>2018</c:v>
                </c:pt>
                <c:pt idx="1">
                  <c:v>2019</c:v>
                </c:pt>
                <c:pt idx="2">
                  <c:v>2020</c:v>
                </c:pt>
                <c:pt idx="3">
                  <c:v>2021</c:v>
                </c:pt>
                <c:pt idx="4">
                  <c:v>2022</c:v>
                </c:pt>
              </c:numCache>
            </c:numRef>
          </c:cat>
          <c:val>
            <c:numRef>
              <c:f>Feuil1!$C$2:$C$6</c:f>
              <c:numCache>
                <c:formatCode>#,##0</c:formatCode>
                <c:ptCount val="5"/>
                <c:pt idx="0">
                  <c:v>1879</c:v>
                </c:pt>
                <c:pt idx="1">
                  <c:v>1987</c:v>
                </c:pt>
                <c:pt idx="2">
                  <c:v>2049</c:v>
                </c:pt>
                <c:pt idx="3">
                  <c:v>1896</c:v>
                </c:pt>
                <c:pt idx="4">
                  <c:v>1876</c:v>
                </c:pt>
              </c:numCache>
            </c:numRef>
          </c:val>
          <c:smooth val="0"/>
          <c:extLst>
            <c:ext xmlns:c16="http://schemas.microsoft.com/office/drawing/2014/chart" uri="{C3380CC4-5D6E-409C-BE32-E72D297353CC}">
              <c16:uniqueId val="{00000001-2EE6-4945-8B87-B5441B1496DF}"/>
            </c:ext>
          </c:extLst>
        </c:ser>
        <c:dLbls>
          <c:dLblPos val="ctr"/>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650068024"/>
        <c:axId val="650068352"/>
      </c:lineChart>
      <c:catAx>
        <c:axId val="65006802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2800" b="0" i="0" u="none" strike="noStrike" kern="1200" spc="20" baseline="0">
                <a:solidFill>
                  <a:schemeClr val="tx1"/>
                </a:solidFill>
                <a:latin typeface="+mn-lt"/>
                <a:ea typeface="+mn-ea"/>
                <a:cs typeface="+mn-cs"/>
              </a:defRPr>
            </a:pPr>
            <a:endParaRPr lang="fr-FR"/>
          </a:p>
        </c:txPr>
        <c:crossAx val="650068352"/>
        <c:crosses val="autoZero"/>
        <c:auto val="1"/>
        <c:lblAlgn val="ctr"/>
        <c:lblOffset val="100"/>
        <c:noMultiLvlLbl val="0"/>
      </c:catAx>
      <c:valAx>
        <c:axId val="650068352"/>
        <c:scaling>
          <c:orientation val="minMax"/>
          <c:min val="15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spc="20" baseline="0">
                <a:solidFill>
                  <a:schemeClr val="tx1"/>
                </a:solidFill>
                <a:latin typeface="+mn-lt"/>
                <a:ea typeface="+mn-ea"/>
                <a:cs typeface="+mn-cs"/>
              </a:defRPr>
            </a:pPr>
            <a:endParaRPr lang="fr-FR"/>
          </a:p>
        </c:txPr>
        <c:crossAx val="650068024"/>
        <c:crosses val="autoZero"/>
        <c:crossBetween val="between"/>
      </c:valAx>
      <c:dTable>
        <c:showHorzBorder val="1"/>
        <c:showVertBorder val="1"/>
        <c:showOutline val="1"/>
        <c:showKeys val="1"/>
        <c:spPr>
          <a:noFill/>
          <a:ln w="9525">
            <a:solidFill>
              <a:schemeClr val="dk1">
                <a:lumMod val="15000"/>
                <a:lumOff val="85000"/>
              </a:schemeClr>
            </a:solidFill>
          </a:ln>
          <a:effectLst/>
        </c:spPr>
        <c:txPr>
          <a:bodyPr rot="0" spcFirstLastPara="1" vertOverflow="ellipsis" vert="horz" wrap="square" anchor="ctr" anchorCtr="1"/>
          <a:lstStyle/>
          <a:p>
            <a:pPr rtl="0">
              <a:defRPr sz="2800" b="0" i="0" u="none" strike="noStrike" kern="1200" baseline="0">
                <a:solidFill>
                  <a:schemeClr val="tx1"/>
                </a:solidFill>
                <a:latin typeface="+mn-lt"/>
                <a:ea typeface="+mn-ea"/>
                <a:cs typeface="+mn-cs"/>
              </a:defRPr>
            </a:pPr>
            <a:endParaRPr lang="fr-FR"/>
          </a:p>
        </c:txPr>
      </c:dTable>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sz="2800">
          <a:solidFill>
            <a:schemeClr val="tx1"/>
          </a:solidFill>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cap="none" spc="20" baseline="0">
                <a:solidFill>
                  <a:schemeClr val="tx1"/>
                </a:solidFill>
                <a:latin typeface="+mn-lt"/>
                <a:ea typeface="+mn-ea"/>
                <a:cs typeface="+mn-cs"/>
              </a:defRPr>
            </a:pPr>
            <a:r>
              <a:rPr lang="fr-FR" sz="2800">
                <a:solidFill>
                  <a:schemeClr val="tx1"/>
                </a:solidFill>
              </a:rPr>
              <a:t>Evolution du nombre de demandeurs d'emploi (en milliers)</a:t>
            </a:r>
          </a:p>
        </c:rich>
      </c:tx>
      <c:layout>
        <c:manualLayout>
          <c:xMode val="edge"/>
          <c:yMode val="edge"/>
          <c:x val="0.24122793174495757"/>
          <c:y val="2.1641019478561337E-2"/>
        </c:manualLayout>
      </c:layout>
      <c:overlay val="0"/>
      <c:spPr>
        <a:noFill/>
        <a:ln>
          <a:noFill/>
        </a:ln>
        <a:effectLst/>
      </c:spPr>
      <c:txPr>
        <a:bodyPr rot="0" spcFirstLastPara="1" vertOverflow="ellipsis" vert="horz" wrap="square" anchor="ctr" anchorCtr="1"/>
        <a:lstStyle/>
        <a:p>
          <a:pPr>
            <a:defRPr sz="2800" b="0" i="0" u="none" strike="noStrike" kern="1200" cap="none" spc="20" baseline="0">
              <a:solidFill>
                <a:schemeClr val="tx1"/>
              </a:solidFill>
              <a:latin typeface="+mn-lt"/>
              <a:ea typeface="+mn-ea"/>
              <a:cs typeface="+mn-cs"/>
            </a:defRPr>
          </a:pPr>
          <a:endParaRPr lang="fr-FR"/>
        </a:p>
      </c:txPr>
    </c:title>
    <c:autoTitleDeleted val="0"/>
    <c:plotArea>
      <c:layout>
        <c:manualLayout>
          <c:layoutTarget val="inner"/>
          <c:xMode val="edge"/>
          <c:yMode val="edge"/>
          <c:x val="0.26860035724701081"/>
          <c:y val="0.14325396825396824"/>
          <c:w val="0.73139964275298919"/>
          <c:h val="0.62586676665416818"/>
        </c:manualLayout>
      </c:layout>
      <c:lineChart>
        <c:grouping val="standard"/>
        <c:varyColors val="0"/>
        <c:ser>
          <c:idx val="0"/>
          <c:order val="0"/>
          <c:tx>
            <c:strRef>
              <c:f>Feuil1!$B$1</c:f>
              <c:strCache>
                <c:ptCount val="1"/>
                <c:pt idx="0">
                  <c:v>Catégorie A</c:v>
                </c:pt>
              </c:strCache>
            </c:strRef>
          </c:tx>
          <c:spPr>
            <a:ln w="22225" cap="rnd" cmpd="sng" algn="ctr">
              <a:solidFill>
                <a:schemeClr val="accent6"/>
              </a:solidFill>
              <a:round/>
            </a:ln>
            <a:effectLst/>
          </c:spPr>
          <c:marker>
            <c:symbol val="none"/>
          </c:marker>
          <c:dLbls>
            <c:delete val="1"/>
          </c:dLbls>
          <c:cat>
            <c:numRef>
              <c:f>Feuil1!$A$2:$A$7</c:f>
              <c:numCache>
                <c:formatCode>General</c:formatCode>
                <c:ptCount val="6"/>
                <c:pt idx="0">
                  <c:v>2018</c:v>
                </c:pt>
                <c:pt idx="1">
                  <c:v>2019</c:v>
                </c:pt>
                <c:pt idx="2">
                  <c:v>2020</c:v>
                </c:pt>
                <c:pt idx="3">
                  <c:v>2021</c:v>
                </c:pt>
                <c:pt idx="4">
                  <c:v>2022</c:v>
                </c:pt>
                <c:pt idx="5">
                  <c:v>2023</c:v>
                </c:pt>
              </c:numCache>
            </c:numRef>
          </c:cat>
          <c:val>
            <c:numRef>
              <c:f>Feuil1!$B$2:$B$7</c:f>
              <c:numCache>
                <c:formatCode>#,##0</c:formatCode>
                <c:ptCount val="6"/>
                <c:pt idx="0">
                  <c:v>3681</c:v>
                </c:pt>
                <c:pt idx="1">
                  <c:v>3564</c:v>
                </c:pt>
                <c:pt idx="2">
                  <c:v>3836</c:v>
                </c:pt>
                <c:pt idx="3">
                  <c:v>3363</c:v>
                </c:pt>
                <c:pt idx="4">
                  <c:v>3052</c:v>
                </c:pt>
                <c:pt idx="5">
                  <c:v>3016</c:v>
                </c:pt>
              </c:numCache>
            </c:numRef>
          </c:val>
          <c:smooth val="0"/>
          <c:extLst>
            <c:ext xmlns:c16="http://schemas.microsoft.com/office/drawing/2014/chart" uri="{C3380CC4-5D6E-409C-BE32-E72D297353CC}">
              <c16:uniqueId val="{00000000-CE09-4A88-ADBF-52FAFB74F300}"/>
            </c:ext>
          </c:extLst>
        </c:ser>
        <c:ser>
          <c:idx val="1"/>
          <c:order val="1"/>
          <c:tx>
            <c:strRef>
              <c:f>Feuil1!$C$1</c:f>
              <c:strCache>
                <c:ptCount val="1"/>
                <c:pt idx="0">
                  <c:v>Catégories ABC</c:v>
                </c:pt>
              </c:strCache>
            </c:strRef>
          </c:tx>
          <c:spPr>
            <a:ln w="22225" cap="rnd" cmpd="sng" algn="ctr">
              <a:solidFill>
                <a:schemeClr val="accent5"/>
              </a:solidFill>
              <a:round/>
            </a:ln>
            <a:effectLst/>
          </c:spPr>
          <c:marker>
            <c:symbol val="none"/>
          </c:marker>
          <c:dLbls>
            <c:delete val="1"/>
          </c:dLbls>
          <c:cat>
            <c:numRef>
              <c:f>Feuil1!$A$2:$A$7</c:f>
              <c:numCache>
                <c:formatCode>General</c:formatCode>
                <c:ptCount val="6"/>
                <c:pt idx="0">
                  <c:v>2018</c:v>
                </c:pt>
                <c:pt idx="1">
                  <c:v>2019</c:v>
                </c:pt>
                <c:pt idx="2">
                  <c:v>2020</c:v>
                </c:pt>
                <c:pt idx="3">
                  <c:v>2021</c:v>
                </c:pt>
                <c:pt idx="4">
                  <c:v>2022</c:v>
                </c:pt>
                <c:pt idx="5">
                  <c:v>2023</c:v>
                </c:pt>
              </c:numCache>
            </c:numRef>
          </c:cat>
          <c:val>
            <c:numRef>
              <c:f>Feuil1!$C$2:$C$7</c:f>
              <c:numCache>
                <c:formatCode>#,##0</c:formatCode>
                <c:ptCount val="6"/>
                <c:pt idx="0">
                  <c:v>5929</c:v>
                </c:pt>
                <c:pt idx="1">
                  <c:v>5759</c:v>
                </c:pt>
                <c:pt idx="2">
                  <c:v>6025</c:v>
                </c:pt>
                <c:pt idx="3">
                  <c:v>5680</c:v>
                </c:pt>
                <c:pt idx="4">
                  <c:v>5389</c:v>
                </c:pt>
                <c:pt idx="5">
                  <c:v>5369</c:v>
                </c:pt>
              </c:numCache>
            </c:numRef>
          </c:val>
          <c:smooth val="0"/>
          <c:extLst>
            <c:ext xmlns:c16="http://schemas.microsoft.com/office/drawing/2014/chart" uri="{C3380CC4-5D6E-409C-BE32-E72D297353CC}">
              <c16:uniqueId val="{00000001-CE09-4A88-ADBF-52FAFB74F300}"/>
            </c:ext>
          </c:extLst>
        </c:ser>
        <c:ser>
          <c:idx val="2"/>
          <c:order val="2"/>
          <c:tx>
            <c:strRef>
              <c:f>Feuil1!$D$1</c:f>
              <c:strCache>
                <c:ptCount val="1"/>
                <c:pt idx="0">
                  <c:v>Catégories ABCDE</c:v>
                </c:pt>
              </c:strCache>
            </c:strRef>
          </c:tx>
          <c:spPr>
            <a:ln w="22225" cap="rnd" cmpd="sng" algn="ctr">
              <a:solidFill>
                <a:schemeClr val="accent4"/>
              </a:solidFill>
              <a:round/>
            </a:ln>
            <a:effectLst/>
          </c:spPr>
          <c:marker>
            <c:symbol val="none"/>
          </c:marker>
          <c:dLbls>
            <c:delete val="1"/>
          </c:dLbls>
          <c:cat>
            <c:numRef>
              <c:f>Feuil1!$A$2:$A$7</c:f>
              <c:numCache>
                <c:formatCode>General</c:formatCode>
                <c:ptCount val="6"/>
                <c:pt idx="0">
                  <c:v>2018</c:v>
                </c:pt>
                <c:pt idx="1">
                  <c:v>2019</c:v>
                </c:pt>
                <c:pt idx="2">
                  <c:v>2020</c:v>
                </c:pt>
                <c:pt idx="3">
                  <c:v>2021</c:v>
                </c:pt>
                <c:pt idx="4">
                  <c:v>2022</c:v>
                </c:pt>
                <c:pt idx="5">
                  <c:v>2023</c:v>
                </c:pt>
              </c:numCache>
            </c:numRef>
          </c:cat>
          <c:val>
            <c:numRef>
              <c:f>Feuil1!$D$2:$D$7</c:f>
              <c:numCache>
                <c:formatCode>#,##0</c:formatCode>
                <c:ptCount val="6"/>
                <c:pt idx="0">
                  <c:v>6573</c:v>
                </c:pt>
                <c:pt idx="1">
                  <c:v>6434</c:v>
                </c:pt>
                <c:pt idx="2">
                  <c:v>6707</c:v>
                </c:pt>
                <c:pt idx="3">
                  <c:v>6424</c:v>
                </c:pt>
                <c:pt idx="4">
                  <c:v>6132</c:v>
                </c:pt>
                <c:pt idx="5">
                  <c:v>6110</c:v>
                </c:pt>
              </c:numCache>
            </c:numRef>
          </c:val>
          <c:smooth val="0"/>
          <c:extLst>
            <c:ext xmlns:c16="http://schemas.microsoft.com/office/drawing/2014/chart" uri="{C3380CC4-5D6E-409C-BE32-E72D297353CC}">
              <c16:uniqueId val="{00000002-CE09-4A88-ADBF-52FAFB74F300}"/>
            </c:ext>
          </c:extLst>
        </c:ser>
        <c:dLbls>
          <c:dLblPos val="ctr"/>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479133016"/>
        <c:axId val="479127112"/>
      </c:lineChart>
      <c:catAx>
        <c:axId val="479133016"/>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fr-FR"/>
          </a:p>
        </c:txPr>
        <c:crossAx val="479127112"/>
        <c:crosses val="autoZero"/>
        <c:auto val="1"/>
        <c:lblAlgn val="ctr"/>
        <c:lblOffset val="100"/>
        <c:noMultiLvlLbl val="0"/>
      </c:catAx>
      <c:valAx>
        <c:axId val="479127112"/>
        <c:scaling>
          <c:orientation val="minMax"/>
          <c:min val="2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spc="20" baseline="0">
                <a:solidFill>
                  <a:schemeClr val="tx1"/>
                </a:solidFill>
                <a:latin typeface="+mn-lt"/>
                <a:ea typeface="+mn-ea"/>
                <a:cs typeface="+mn-cs"/>
              </a:defRPr>
            </a:pPr>
            <a:endParaRPr lang="fr-FR"/>
          </a:p>
        </c:txPr>
        <c:crossAx val="479133016"/>
        <c:crosses val="autoZero"/>
        <c:crossBetween val="between"/>
      </c:valAx>
      <c:dTable>
        <c:showHorzBorder val="1"/>
        <c:showVertBorder val="1"/>
        <c:showOutline val="1"/>
        <c:showKeys val="1"/>
        <c:spPr>
          <a:noFill/>
          <a:ln w="9525">
            <a:solidFill>
              <a:schemeClr val="dk1">
                <a:lumMod val="15000"/>
                <a:lumOff val="85000"/>
              </a:schemeClr>
            </a:solidFill>
          </a:ln>
          <a:effectLst/>
        </c:spPr>
        <c:txPr>
          <a:bodyPr rot="0" spcFirstLastPara="1" vertOverflow="ellipsis" vert="horz" wrap="square" anchor="ctr" anchorCtr="1"/>
          <a:lstStyle/>
          <a:p>
            <a:pPr rtl="0">
              <a:defRPr sz="2800" b="0" i="0" u="none" strike="noStrike" kern="1200" baseline="0">
                <a:solidFill>
                  <a:schemeClr val="tx1"/>
                </a:solidFill>
                <a:latin typeface="+mn-lt"/>
                <a:ea typeface="+mn-ea"/>
                <a:cs typeface="+mn-cs"/>
              </a:defRPr>
            </a:pPr>
            <a:endParaRPr lang="fr-FR"/>
          </a:p>
        </c:txPr>
      </c:dTable>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8">
  <a:schemeClr val="accent5"/>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solidFill>
        <a:schemeClr val="lt1"/>
      </a:solidFill>
      <a:sp3d/>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8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solidFill>
        <a:schemeClr val="lt1"/>
      </a:solidFill>
      <a:sp3d/>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8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solidFill>
        <a:schemeClr val="lt1"/>
      </a:solidFill>
      <a:sp3d/>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0.19061</cdr:x>
      <cdr:y>0.84321</cdr:y>
    </cdr:from>
    <cdr:to>
      <cdr:x>0.3011</cdr:x>
      <cdr:y>0.97122</cdr:y>
    </cdr:to>
    <cdr:sp macro="" textlink="">
      <cdr:nvSpPr>
        <cdr:cNvPr id="2" name="ZoneTexte 1">
          <a:extLst xmlns:a="http://schemas.openxmlformats.org/drawingml/2006/main">
            <a:ext uri="{FF2B5EF4-FFF2-40B4-BE49-F238E27FC236}">
              <a16:creationId xmlns:a16="http://schemas.microsoft.com/office/drawing/2014/main" id="{27B57B98-52B6-3EEA-A795-CDD80D4D0F79}"/>
            </a:ext>
          </a:extLst>
        </cdr:cNvPr>
        <cdr:cNvSpPr txBox="1"/>
      </cdr:nvSpPr>
      <cdr:spPr>
        <a:xfrm xmlns:a="http://schemas.openxmlformats.org/drawingml/2006/main">
          <a:off x="2484276" y="5586076"/>
          <a:ext cx="1440160" cy="8480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800"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2E2E5C99-2726-494A-A79C-E274AB8CA95F}" type="datetimeFigureOut">
              <a:rPr lang="fr-FR" smtClean="0"/>
              <a:t>27/04/2023</a:t>
            </a:fld>
            <a:endParaRPr lang="fr-FR"/>
          </a:p>
        </p:txBody>
      </p:sp>
      <p:sp>
        <p:nvSpPr>
          <p:cNvPr id="4" name="Espace réservé de l'image des diapositives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94030986-52BC-FB4F-BA07-B1701D64303C}" type="slidenum">
              <a:rPr lang="fr-FR" smtClean="0"/>
              <a:t>‹N°›</a:t>
            </a:fld>
            <a:endParaRPr lang="fr-FR"/>
          </a:p>
        </p:txBody>
      </p:sp>
    </p:spTree>
    <p:extLst>
      <p:ext uri="{BB962C8B-B14F-4D97-AF65-F5344CB8AC3E}">
        <p14:creationId xmlns:p14="http://schemas.microsoft.com/office/powerpoint/2010/main" val="2501746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4030986-52BC-FB4F-BA07-B1701D64303C}" type="slidenum">
              <a:rPr lang="fr-FR" smtClean="0"/>
              <a:t>1</a:t>
            </a:fld>
            <a:endParaRPr lang="fr-FR"/>
          </a:p>
        </p:txBody>
      </p:sp>
    </p:spTree>
    <p:extLst>
      <p:ext uri="{BB962C8B-B14F-4D97-AF65-F5344CB8AC3E}">
        <p14:creationId xmlns:p14="http://schemas.microsoft.com/office/powerpoint/2010/main" val="175695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Diapositive de titr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5898"/>
            <a:ext cx="17088486" cy="2374963"/>
          </a:xfrm>
          <a:prstGeom prst="rect">
            <a:avLst/>
          </a:prstGeom>
        </p:spPr>
        <p:txBody>
          <a:bodyPr wrap="square" lIns="0" tIns="0" rIns="0" bIns="0">
            <a:spAutoFit/>
          </a:bodyPr>
          <a:lstStyle>
            <a:lvl1pPr>
              <a:defRPr/>
            </a:lvl1pPr>
          </a:lstStyle>
          <a:p>
            <a:r>
              <a:rPr lang="fr-FR"/>
              <a:t>Modifiez le style du titre</a:t>
            </a:r>
            <a:endParaRPr/>
          </a:p>
        </p:txBody>
      </p:sp>
      <p:sp>
        <p:nvSpPr>
          <p:cNvPr id="3" name="Holder 3"/>
          <p:cNvSpPr>
            <a:spLocks noGrp="1"/>
          </p:cNvSpPr>
          <p:nvPr>
            <p:ph type="subTitle" idx="4"/>
          </p:nvPr>
        </p:nvSpPr>
        <p:spPr>
          <a:xfrm>
            <a:off x="3015615" y="6333236"/>
            <a:ext cx="14072870" cy="2827337"/>
          </a:xfrm>
          <a:prstGeom prst="rect">
            <a:avLst/>
          </a:prstGeom>
        </p:spPr>
        <p:txBody>
          <a:bodyPr wrap="square" lIns="0" tIns="0" rIns="0" bIns="0">
            <a:spAutoFit/>
          </a:bodyPr>
          <a:lstStyle>
            <a:lvl1pPr>
              <a:defRPr/>
            </a:lvl1pPr>
          </a:lstStyle>
          <a:p>
            <a:r>
              <a:rPr lang="fr-FR"/>
              <a:t>Modifiez le style des sous-titres du masque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fr-FR"/>
              <a:t>2</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7EB2610-5843-4E49-8628-B915F2E8447D}" type="datetime1">
              <a:rPr lang="en-US" smtClean="0"/>
              <a:t>4/27/2023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500" b="1" i="0">
                <a:solidFill>
                  <a:srgbClr val="00AEEF"/>
                </a:solidFill>
                <a:latin typeface="Arial Black"/>
                <a:cs typeface="Arial Black"/>
              </a:defRPr>
            </a:lvl1pPr>
          </a:lstStyle>
          <a:p>
            <a:r>
              <a:rPr lang="fr-FR"/>
              <a:t>Modifiez le style du titre</a:t>
            </a:r>
            <a:endParaRPr/>
          </a:p>
        </p:txBody>
      </p:sp>
      <p:sp>
        <p:nvSpPr>
          <p:cNvPr id="3" name="Holder 3"/>
          <p:cNvSpPr>
            <a:spLocks noGrp="1"/>
          </p:cNvSpPr>
          <p:nvPr>
            <p:ph type="body" idx="1"/>
          </p:nvPr>
        </p:nvSpPr>
        <p:spPr/>
        <p:txBody>
          <a:bodyPr lIns="0" tIns="0" rIns="0" bIns="0"/>
          <a:lstStyle>
            <a:lvl1pPr>
              <a:defRPr/>
            </a:lvl1pPr>
          </a:lstStyle>
          <a:p>
            <a:pPr lvl="0"/>
            <a:r>
              <a:rPr lang="fr-FR"/>
              <a:t>Modifiez les styles du texte du masque</a:t>
            </a:r>
          </a:p>
        </p:txBody>
      </p:sp>
      <p:sp>
        <p:nvSpPr>
          <p:cNvPr id="4" name="Holder 4"/>
          <p:cNvSpPr>
            <a:spLocks noGrp="1"/>
          </p:cNvSpPr>
          <p:nvPr>
            <p:ph type="ftr" sz="quarter" idx="5"/>
          </p:nvPr>
        </p:nvSpPr>
        <p:spPr>
          <a:xfrm>
            <a:off x="6835393" y="10738229"/>
            <a:ext cx="6433312" cy="565467"/>
          </a:xfrm>
        </p:spPr>
        <p:txBody>
          <a:bodyPr lIns="0" tIns="0" rIns="0" bIns="0"/>
          <a:lstStyle>
            <a:lvl1pPr algn="ctr">
              <a:defRPr>
                <a:solidFill>
                  <a:schemeClr val="tx1">
                    <a:tint val="75000"/>
                  </a:schemeClr>
                </a:solidFill>
              </a:defRPr>
            </a:lvl1pPr>
          </a:lstStyle>
          <a:p>
            <a:r>
              <a:rPr lang="fr-FR"/>
              <a:t>2</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8F916778-6788-4AB4-A32F-6C4E9F4B0EC1}" type="datetime1">
              <a:rPr lang="en-US" smtClean="0"/>
              <a:t>4/27/2023</a:t>
            </a:fld>
            <a:endParaRPr lang="en-US"/>
          </a:p>
        </p:txBody>
      </p:sp>
      <p:sp>
        <p:nvSpPr>
          <p:cNvPr id="6" name="Holder 6"/>
          <p:cNvSpPr>
            <a:spLocks noGrp="1"/>
          </p:cNvSpPr>
          <p:nvPr>
            <p:ph type="sldNum" sz="quarter" idx="7"/>
          </p:nvPr>
        </p:nvSpPr>
        <p:spPr>
          <a:xfrm>
            <a:off x="5629148" y="10743883"/>
            <a:ext cx="4623943" cy="565467"/>
          </a:xfr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Deux contenus">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500" b="1" i="0">
                <a:solidFill>
                  <a:srgbClr val="00AEEF"/>
                </a:solidFill>
                <a:latin typeface="Arial Black"/>
                <a:cs typeface="Arial Black"/>
              </a:defRPr>
            </a:lvl1pPr>
          </a:lstStyle>
          <a:p>
            <a:r>
              <a:rPr lang="fr-FR"/>
              <a:t>Modifiez le style du titre</a:t>
            </a:r>
            <a:endParaRPr/>
          </a:p>
        </p:txBody>
      </p:sp>
      <p:sp>
        <p:nvSpPr>
          <p:cNvPr id="3" name="Holder 3"/>
          <p:cNvSpPr>
            <a:spLocks noGrp="1"/>
          </p:cNvSpPr>
          <p:nvPr>
            <p:ph sz="half" idx="2"/>
          </p:nvPr>
        </p:nvSpPr>
        <p:spPr>
          <a:xfrm>
            <a:off x="1005205" y="2601150"/>
            <a:ext cx="8745284" cy="7464171"/>
          </a:xfrm>
          <a:prstGeom prst="rect">
            <a:avLst/>
          </a:prstGeom>
        </p:spPr>
        <p:txBody>
          <a:bodyPr wrap="square" lIns="0" tIns="0" rIns="0" bIns="0">
            <a:spAutoFit/>
          </a:bodyPr>
          <a:lstStyle>
            <a:lvl1pPr>
              <a:defRPr/>
            </a:lvl1pPr>
          </a:lstStyle>
          <a:p>
            <a:pPr lvl="0"/>
            <a:r>
              <a:rPr lang="fr-FR"/>
              <a:t>Modifiez les styles du texte du masque</a:t>
            </a:r>
          </a:p>
        </p:txBody>
      </p:sp>
      <p:sp>
        <p:nvSpPr>
          <p:cNvPr id="4" name="Holder 4"/>
          <p:cNvSpPr>
            <a:spLocks noGrp="1"/>
          </p:cNvSpPr>
          <p:nvPr>
            <p:ph sz="half" idx="3"/>
          </p:nvPr>
        </p:nvSpPr>
        <p:spPr>
          <a:xfrm>
            <a:off x="10353611" y="2601150"/>
            <a:ext cx="8745284" cy="7464171"/>
          </a:xfrm>
          <a:prstGeom prst="rect">
            <a:avLst/>
          </a:prstGeom>
        </p:spPr>
        <p:txBody>
          <a:bodyPr wrap="square" lIns="0" tIns="0" rIns="0" bIns="0">
            <a:spAutoFit/>
          </a:bodyPr>
          <a:lstStyle>
            <a:lvl1pPr>
              <a:defRPr/>
            </a:lvl1pPr>
          </a:lstStyle>
          <a:p>
            <a:pPr lvl="0"/>
            <a:r>
              <a:rPr lang="fr-FR"/>
              <a:t>Modifiez les styles du texte du masque</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fr-FR"/>
              <a:t>2</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33BBA359-CD30-4D22-927A-58FB43051ED1}" type="datetime1">
              <a:rPr lang="en-US" smtClean="0"/>
              <a:t>4/27/2023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seul">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500" b="1" i="0">
                <a:solidFill>
                  <a:srgbClr val="00AEEF"/>
                </a:solidFill>
                <a:latin typeface="Arial Black"/>
                <a:cs typeface="Arial Black"/>
              </a:defRPr>
            </a:lvl1pPr>
          </a:lstStyle>
          <a:p>
            <a:r>
              <a:rPr lang="fr-FR"/>
              <a:t>Modifiez le style du titre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fr-FR"/>
              <a:t>2</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45989876-9917-4E04-AC76-00DA8EE3D3F3}" type="datetime1">
              <a:rPr lang="en-US" smtClean="0"/>
              <a:t>4/27/2023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fr-FR"/>
              <a:t>2</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ABAE6858-8C72-406D-80E3-B97C6132F3E1}" type="datetime1">
              <a:rPr lang="en-US" smtClean="0"/>
              <a:t>4/27/2023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20104100" cy="11308715"/>
          </a:xfrm>
          <a:custGeom>
            <a:avLst/>
            <a:gdLst/>
            <a:ahLst/>
            <a:cxnLst/>
            <a:rect l="l" t="t" r="r" b="b"/>
            <a:pathLst>
              <a:path w="20104100" h="11308715">
                <a:moveTo>
                  <a:pt x="0" y="11308556"/>
                </a:moveTo>
                <a:lnTo>
                  <a:pt x="20104099" y="11308556"/>
                </a:lnTo>
                <a:lnTo>
                  <a:pt x="20104099" y="0"/>
                </a:lnTo>
                <a:lnTo>
                  <a:pt x="0" y="0"/>
                </a:lnTo>
                <a:lnTo>
                  <a:pt x="0" y="11308556"/>
                </a:lnTo>
                <a:close/>
              </a:path>
            </a:pathLst>
          </a:custGeom>
          <a:solidFill>
            <a:srgbClr val="F1EEF2">
              <a:alpha val="73999"/>
            </a:srgbClr>
          </a:solidFill>
        </p:spPr>
        <p:txBody>
          <a:bodyPr wrap="square" lIns="0" tIns="0" rIns="0" bIns="0" rtlCol="0"/>
          <a:lstStyle/>
          <a:p>
            <a:endParaRPr/>
          </a:p>
        </p:txBody>
      </p:sp>
      <p:sp>
        <p:nvSpPr>
          <p:cNvPr id="17" name="bk object 17"/>
          <p:cNvSpPr/>
          <p:nvPr/>
        </p:nvSpPr>
        <p:spPr>
          <a:xfrm>
            <a:off x="0" y="10701082"/>
            <a:ext cx="7041515" cy="607695"/>
          </a:xfrm>
          <a:custGeom>
            <a:avLst/>
            <a:gdLst/>
            <a:ahLst/>
            <a:cxnLst/>
            <a:rect l="l" t="t" r="r" b="b"/>
            <a:pathLst>
              <a:path w="7041515" h="607695">
                <a:moveTo>
                  <a:pt x="5613989" y="0"/>
                </a:moveTo>
                <a:lnTo>
                  <a:pt x="0" y="0"/>
                </a:lnTo>
                <a:lnTo>
                  <a:pt x="0" y="607473"/>
                </a:lnTo>
                <a:lnTo>
                  <a:pt x="6992928" y="607473"/>
                </a:lnTo>
                <a:lnTo>
                  <a:pt x="7014273" y="592984"/>
                </a:lnTo>
                <a:lnTo>
                  <a:pt x="7036799" y="559133"/>
                </a:lnTo>
                <a:lnTo>
                  <a:pt x="7040944" y="530773"/>
                </a:lnTo>
                <a:lnTo>
                  <a:pt x="7034145" y="504016"/>
                </a:lnTo>
                <a:lnTo>
                  <a:pt x="6993387" y="459304"/>
                </a:lnTo>
                <a:lnTo>
                  <a:pt x="6941664" y="436411"/>
                </a:lnTo>
                <a:lnTo>
                  <a:pt x="6878155" y="427975"/>
                </a:lnTo>
                <a:lnTo>
                  <a:pt x="4852729" y="427975"/>
                </a:lnTo>
                <a:lnTo>
                  <a:pt x="4820149" y="425792"/>
                </a:lnTo>
                <a:lnTo>
                  <a:pt x="4762061" y="409678"/>
                </a:lnTo>
                <a:lnTo>
                  <a:pt x="4716839" y="379347"/>
                </a:lnTo>
                <a:lnTo>
                  <a:pt x="4692318" y="337521"/>
                </a:lnTo>
                <a:lnTo>
                  <a:pt x="4690703" y="313884"/>
                </a:lnTo>
                <a:lnTo>
                  <a:pt x="4702244" y="281467"/>
                </a:lnTo>
                <a:lnTo>
                  <a:pt x="4728168" y="253898"/>
                </a:lnTo>
                <a:lnTo>
                  <a:pt x="4765430" y="232531"/>
                </a:lnTo>
                <a:lnTo>
                  <a:pt x="4810987" y="218719"/>
                </a:lnTo>
                <a:lnTo>
                  <a:pt x="4861797" y="213814"/>
                </a:lnTo>
                <a:lnTo>
                  <a:pt x="5605429" y="213814"/>
                </a:lnTo>
                <a:lnTo>
                  <a:pt x="5656173" y="208924"/>
                </a:lnTo>
                <a:lnTo>
                  <a:pt x="5701690" y="195150"/>
                </a:lnTo>
                <a:lnTo>
                  <a:pt x="5738943" y="173836"/>
                </a:lnTo>
                <a:lnTo>
                  <a:pt x="5764896" y="146326"/>
                </a:lnTo>
                <a:lnTo>
                  <a:pt x="5776513" y="113964"/>
                </a:lnTo>
                <a:lnTo>
                  <a:pt x="5774947" y="90266"/>
                </a:lnTo>
                <a:lnTo>
                  <a:pt x="5750421" y="48458"/>
                </a:lnTo>
                <a:lnTo>
                  <a:pt x="5705153" y="18300"/>
                </a:lnTo>
                <a:lnTo>
                  <a:pt x="5646856" y="2183"/>
                </a:lnTo>
                <a:lnTo>
                  <a:pt x="5613989" y="0"/>
                </a:lnTo>
                <a:close/>
              </a:path>
            </a:pathLst>
          </a:custGeom>
          <a:solidFill>
            <a:srgbClr val="00B7F0">
              <a:alpha val="16998"/>
            </a:srgbClr>
          </a:solidFill>
        </p:spPr>
        <p:txBody>
          <a:bodyPr wrap="square" lIns="0" tIns="0" rIns="0" bIns="0" rtlCol="0"/>
          <a:lstStyle/>
          <a:p>
            <a:endParaRPr/>
          </a:p>
        </p:txBody>
      </p:sp>
      <p:sp>
        <p:nvSpPr>
          <p:cNvPr id="18" name="bk object 18"/>
          <p:cNvSpPr/>
          <p:nvPr/>
        </p:nvSpPr>
        <p:spPr>
          <a:xfrm>
            <a:off x="0" y="10368087"/>
            <a:ext cx="5968365" cy="703580"/>
          </a:xfrm>
          <a:custGeom>
            <a:avLst/>
            <a:gdLst/>
            <a:ahLst/>
            <a:cxnLst/>
            <a:rect l="l" t="t" r="r" b="b"/>
            <a:pathLst>
              <a:path w="5968365" h="703579">
                <a:moveTo>
                  <a:pt x="4035769" y="468946"/>
                </a:moveTo>
                <a:lnTo>
                  <a:pt x="0" y="468946"/>
                </a:lnTo>
                <a:lnTo>
                  <a:pt x="0" y="703421"/>
                </a:lnTo>
                <a:lnTo>
                  <a:pt x="4035769" y="703421"/>
                </a:lnTo>
                <a:lnTo>
                  <a:pt x="4092160" y="697424"/>
                </a:lnTo>
                <a:lnTo>
                  <a:pt x="4141183" y="680735"/>
                </a:lnTo>
                <a:lnTo>
                  <a:pt x="4179871" y="655303"/>
                </a:lnTo>
                <a:lnTo>
                  <a:pt x="4205259" y="623078"/>
                </a:lnTo>
                <a:lnTo>
                  <a:pt x="4214381" y="586011"/>
                </a:lnTo>
                <a:lnTo>
                  <a:pt x="4210764" y="562449"/>
                </a:lnTo>
                <a:lnTo>
                  <a:pt x="4183888" y="520751"/>
                </a:lnTo>
                <a:lnTo>
                  <a:pt x="4135508" y="488993"/>
                </a:lnTo>
                <a:lnTo>
                  <a:pt x="4071702" y="471324"/>
                </a:lnTo>
                <a:lnTo>
                  <a:pt x="4035769" y="468946"/>
                </a:lnTo>
                <a:close/>
              </a:path>
              <a:path w="5968365" h="703579">
                <a:moveTo>
                  <a:pt x="2816958" y="234472"/>
                </a:moveTo>
                <a:lnTo>
                  <a:pt x="671054" y="234472"/>
                </a:lnTo>
                <a:lnTo>
                  <a:pt x="706982" y="236850"/>
                </a:lnTo>
                <a:lnTo>
                  <a:pt x="740454" y="243684"/>
                </a:lnTo>
                <a:lnTo>
                  <a:pt x="797281" y="268900"/>
                </a:lnTo>
                <a:lnTo>
                  <a:pt x="835645" y="306093"/>
                </a:lnTo>
                <a:lnTo>
                  <a:pt x="849656" y="351547"/>
                </a:lnTo>
                <a:lnTo>
                  <a:pt x="840535" y="388609"/>
                </a:lnTo>
                <a:lnTo>
                  <a:pt x="815147" y="420831"/>
                </a:lnTo>
                <a:lnTo>
                  <a:pt x="776461" y="446261"/>
                </a:lnTo>
                <a:lnTo>
                  <a:pt x="727441" y="462950"/>
                </a:lnTo>
                <a:lnTo>
                  <a:pt x="671054" y="468946"/>
                </a:lnTo>
                <a:lnTo>
                  <a:pt x="2816958" y="468946"/>
                </a:lnTo>
                <a:lnTo>
                  <a:pt x="2747557" y="459735"/>
                </a:lnTo>
                <a:lnTo>
                  <a:pt x="2690721" y="434518"/>
                </a:lnTo>
                <a:lnTo>
                  <a:pt x="2652357" y="397159"/>
                </a:lnTo>
                <a:lnTo>
                  <a:pt x="2638345" y="351547"/>
                </a:lnTo>
                <a:lnTo>
                  <a:pt x="2647468" y="314643"/>
                </a:lnTo>
                <a:lnTo>
                  <a:pt x="2672858" y="282517"/>
                </a:lnTo>
                <a:lnTo>
                  <a:pt x="2711548" y="257136"/>
                </a:lnTo>
                <a:lnTo>
                  <a:pt x="2760570" y="240466"/>
                </a:lnTo>
                <a:lnTo>
                  <a:pt x="2816958" y="234472"/>
                </a:lnTo>
                <a:close/>
              </a:path>
              <a:path w="5968365" h="703579">
                <a:moveTo>
                  <a:pt x="5790114" y="0"/>
                </a:moveTo>
                <a:lnTo>
                  <a:pt x="0" y="0"/>
                </a:lnTo>
                <a:lnTo>
                  <a:pt x="0" y="234472"/>
                </a:lnTo>
                <a:lnTo>
                  <a:pt x="5790082" y="234472"/>
                </a:lnTo>
                <a:lnTo>
                  <a:pt x="5846419" y="228475"/>
                </a:lnTo>
                <a:lnTo>
                  <a:pt x="5895312" y="211786"/>
                </a:lnTo>
                <a:lnTo>
                  <a:pt x="5933845" y="186354"/>
                </a:lnTo>
                <a:lnTo>
                  <a:pt x="5959103" y="154129"/>
                </a:lnTo>
                <a:lnTo>
                  <a:pt x="5968171" y="117062"/>
                </a:lnTo>
                <a:lnTo>
                  <a:pt x="5964553" y="93450"/>
                </a:lnTo>
                <a:lnTo>
                  <a:pt x="5937677" y="51647"/>
                </a:lnTo>
                <a:lnTo>
                  <a:pt x="5889600" y="20039"/>
                </a:lnTo>
                <a:lnTo>
                  <a:pt x="5826007" y="2374"/>
                </a:lnTo>
                <a:lnTo>
                  <a:pt x="5790114" y="0"/>
                </a:lnTo>
                <a:close/>
              </a:path>
            </a:pathLst>
          </a:custGeom>
          <a:solidFill>
            <a:srgbClr val="00B7F0">
              <a:alpha val="17999"/>
            </a:srgbClr>
          </a:solidFill>
        </p:spPr>
        <p:txBody>
          <a:bodyPr wrap="square" lIns="0" tIns="0" rIns="0" bIns="0" rtlCol="0"/>
          <a:lstStyle/>
          <a:p>
            <a:endParaRPr/>
          </a:p>
        </p:txBody>
      </p:sp>
      <p:sp>
        <p:nvSpPr>
          <p:cNvPr id="19" name="bk object 19"/>
          <p:cNvSpPr/>
          <p:nvPr/>
        </p:nvSpPr>
        <p:spPr>
          <a:xfrm>
            <a:off x="0" y="8627103"/>
            <a:ext cx="323850" cy="313690"/>
          </a:xfrm>
          <a:custGeom>
            <a:avLst/>
            <a:gdLst/>
            <a:ahLst/>
            <a:cxnLst/>
            <a:rect l="l" t="t" r="r" b="b"/>
            <a:pathLst>
              <a:path w="323850" h="313690">
                <a:moveTo>
                  <a:pt x="10613" y="0"/>
                </a:moveTo>
                <a:lnTo>
                  <a:pt x="0" y="0"/>
                </a:lnTo>
                <a:lnTo>
                  <a:pt x="0" y="313404"/>
                </a:lnTo>
                <a:lnTo>
                  <a:pt x="10613" y="313404"/>
                </a:lnTo>
                <a:lnTo>
                  <a:pt x="61513" y="311341"/>
                </a:lnTo>
                <a:lnTo>
                  <a:pt x="109729" y="305380"/>
                </a:lnTo>
                <a:lnTo>
                  <a:pt x="154631" y="295857"/>
                </a:lnTo>
                <a:lnTo>
                  <a:pt x="195587" y="283111"/>
                </a:lnTo>
                <a:lnTo>
                  <a:pt x="231967" y="267478"/>
                </a:lnTo>
                <a:lnTo>
                  <a:pt x="270341" y="244310"/>
                </a:lnTo>
                <a:lnTo>
                  <a:pt x="299215" y="217667"/>
                </a:lnTo>
                <a:lnTo>
                  <a:pt x="323734" y="156696"/>
                </a:lnTo>
                <a:lnTo>
                  <a:pt x="317373" y="125113"/>
                </a:lnTo>
                <a:lnTo>
                  <a:pt x="270262" y="69081"/>
                </a:lnTo>
                <a:lnTo>
                  <a:pt x="232029" y="45891"/>
                </a:lnTo>
                <a:lnTo>
                  <a:pt x="185688" y="26758"/>
                </a:lnTo>
                <a:lnTo>
                  <a:pt x="132500" y="12312"/>
                </a:lnTo>
                <a:lnTo>
                  <a:pt x="73722" y="3183"/>
                </a:lnTo>
                <a:lnTo>
                  <a:pt x="10613" y="0"/>
                </a:lnTo>
                <a:close/>
              </a:path>
            </a:pathLst>
          </a:custGeom>
          <a:solidFill>
            <a:srgbClr val="00B7F0">
              <a:alpha val="16998"/>
            </a:srgbClr>
          </a:solidFill>
        </p:spPr>
        <p:txBody>
          <a:bodyPr wrap="square" lIns="0" tIns="0" rIns="0" bIns="0" rtlCol="0"/>
          <a:lstStyle/>
          <a:p>
            <a:endParaRPr/>
          </a:p>
        </p:txBody>
      </p:sp>
      <p:sp>
        <p:nvSpPr>
          <p:cNvPr id="20" name="bk object 20"/>
          <p:cNvSpPr/>
          <p:nvPr/>
        </p:nvSpPr>
        <p:spPr>
          <a:xfrm>
            <a:off x="0" y="9031191"/>
            <a:ext cx="2007235" cy="1482725"/>
          </a:xfrm>
          <a:custGeom>
            <a:avLst/>
            <a:gdLst/>
            <a:ahLst/>
            <a:cxnLst/>
            <a:rect l="l" t="t" r="r" b="b"/>
            <a:pathLst>
              <a:path w="2007235" h="1482725">
                <a:moveTo>
                  <a:pt x="1176134" y="0"/>
                </a:moveTo>
                <a:lnTo>
                  <a:pt x="0" y="0"/>
                </a:lnTo>
                <a:lnTo>
                  <a:pt x="0" y="1166183"/>
                </a:lnTo>
                <a:lnTo>
                  <a:pt x="454684" y="1166183"/>
                </a:lnTo>
                <a:lnTo>
                  <a:pt x="487177" y="1168313"/>
                </a:lnTo>
                <a:lnTo>
                  <a:pt x="544905" y="1184192"/>
                </a:lnTo>
                <a:lnTo>
                  <a:pt x="592644" y="1217319"/>
                </a:lnTo>
                <a:lnTo>
                  <a:pt x="615817" y="1267114"/>
                </a:lnTo>
                <a:lnTo>
                  <a:pt x="612291" y="1295100"/>
                </a:lnTo>
                <a:lnTo>
                  <a:pt x="590541" y="1329159"/>
                </a:lnTo>
                <a:lnTo>
                  <a:pt x="552651" y="1355533"/>
                </a:lnTo>
                <a:lnTo>
                  <a:pt x="503265" y="1372570"/>
                </a:lnTo>
                <a:lnTo>
                  <a:pt x="447029" y="1378616"/>
                </a:lnTo>
                <a:lnTo>
                  <a:pt x="0" y="1378616"/>
                </a:lnTo>
                <a:lnTo>
                  <a:pt x="0" y="1482257"/>
                </a:lnTo>
                <a:lnTo>
                  <a:pt x="1680112" y="1482257"/>
                </a:lnTo>
                <a:lnTo>
                  <a:pt x="1738429" y="1478807"/>
                </a:lnTo>
                <a:lnTo>
                  <a:pt x="1793851" y="1468869"/>
                </a:lnTo>
                <a:lnTo>
                  <a:pt x="1845260" y="1453058"/>
                </a:lnTo>
                <a:lnTo>
                  <a:pt x="1891537" y="1431988"/>
                </a:lnTo>
                <a:lnTo>
                  <a:pt x="1931565" y="1406275"/>
                </a:lnTo>
                <a:lnTo>
                  <a:pt x="1964225" y="1376535"/>
                </a:lnTo>
                <a:lnTo>
                  <a:pt x="1988399" y="1343382"/>
                </a:lnTo>
                <a:lnTo>
                  <a:pt x="2002968" y="1307432"/>
                </a:lnTo>
                <a:lnTo>
                  <a:pt x="2006814" y="1269300"/>
                </a:lnTo>
                <a:lnTo>
                  <a:pt x="1999052" y="1229633"/>
                </a:lnTo>
                <a:lnTo>
                  <a:pt x="1980461" y="1192760"/>
                </a:lnTo>
                <a:lnTo>
                  <a:pt x="1952173" y="1159339"/>
                </a:lnTo>
                <a:lnTo>
                  <a:pt x="1915320" y="1130027"/>
                </a:lnTo>
                <a:lnTo>
                  <a:pt x="1878644" y="1109479"/>
                </a:lnTo>
                <a:lnTo>
                  <a:pt x="1837520" y="1092752"/>
                </a:lnTo>
                <a:lnTo>
                  <a:pt x="1792525" y="1080274"/>
                </a:lnTo>
                <a:lnTo>
                  <a:pt x="1744237" y="1072473"/>
                </a:lnTo>
                <a:lnTo>
                  <a:pt x="1693232" y="1069777"/>
                </a:lnTo>
                <a:lnTo>
                  <a:pt x="1281716" y="1069777"/>
                </a:lnTo>
                <a:lnTo>
                  <a:pt x="1228843" y="1066994"/>
                </a:lnTo>
                <a:lnTo>
                  <a:pt x="1178758" y="1058921"/>
                </a:lnTo>
                <a:lnTo>
                  <a:pt x="1132116" y="1045973"/>
                </a:lnTo>
                <a:lnTo>
                  <a:pt x="1089570" y="1028564"/>
                </a:lnTo>
                <a:lnTo>
                  <a:pt x="1051775" y="1007109"/>
                </a:lnTo>
                <a:lnTo>
                  <a:pt x="1011915" y="975550"/>
                </a:lnTo>
                <a:lnTo>
                  <a:pt x="981924" y="939279"/>
                </a:lnTo>
                <a:lnTo>
                  <a:pt x="963030" y="899136"/>
                </a:lnTo>
                <a:lnTo>
                  <a:pt x="956459" y="855962"/>
                </a:lnTo>
                <a:lnTo>
                  <a:pt x="961698" y="817422"/>
                </a:lnTo>
                <a:lnTo>
                  <a:pt x="976805" y="781166"/>
                </a:lnTo>
                <a:lnTo>
                  <a:pt x="1000861" y="747796"/>
                </a:lnTo>
                <a:lnTo>
                  <a:pt x="1032947" y="717911"/>
                </a:lnTo>
                <a:lnTo>
                  <a:pt x="1072147" y="692113"/>
                </a:lnTo>
                <a:lnTo>
                  <a:pt x="1117542" y="671003"/>
                </a:lnTo>
                <a:lnTo>
                  <a:pt x="1168213" y="655180"/>
                </a:lnTo>
                <a:lnTo>
                  <a:pt x="1223244" y="645246"/>
                </a:lnTo>
                <a:lnTo>
                  <a:pt x="1281716" y="641801"/>
                </a:lnTo>
                <a:lnTo>
                  <a:pt x="1551477" y="639571"/>
                </a:lnTo>
                <a:lnTo>
                  <a:pt x="1607799" y="633632"/>
                </a:lnTo>
                <a:lnTo>
                  <a:pt x="1657502" y="616847"/>
                </a:lnTo>
                <a:lnTo>
                  <a:pt x="1695937" y="590763"/>
                </a:lnTo>
                <a:lnTo>
                  <a:pt x="1718457" y="556924"/>
                </a:lnTo>
                <a:lnTo>
                  <a:pt x="1722604" y="528556"/>
                </a:lnTo>
                <a:lnTo>
                  <a:pt x="1715808" y="501793"/>
                </a:lnTo>
                <a:lnTo>
                  <a:pt x="1675055" y="457084"/>
                </a:lnTo>
                <a:lnTo>
                  <a:pt x="1623333" y="434191"/>
                </a:lnTo>
                <a:lnTo>
                  <a:pt x="1592932" y="427985"/>
                </a:lnTo>
                <a:lnTo>
                  <a:pt x="414873" y="427985"/>
                </a:lnTo>
                <a:lnTo>
                  <a:pt x="382293" y="425801"/>
                </a:lnTo>
                <a:lnTo>
                  <a:pt x="324205" y="409680"/>
                </a:lnTo>
                <a:lnTo>
                  <a:pt x="278983" y="379347"/>
                </a:lnTo>
                <a:lnTo>
                  <a:pt x="254462" y="337525"/>
                </a:lnTo>
                <a:lnTo>
                  <a:pt x="252847" y="313895"/>
                </a:lnTo>
                <a:lnTo>
                  <a:pt x="264388" y="281477"/>
                </a:lnTo>
                <a:lnTo>
                  <a:pt x="290312" y="253909"/>
                </a:lnTo>
                <a:lnTo>
                  <a:pt x="327574" y="232542"/>
                </a:lnTo>
                <a:lnTo>
                  <a:pt x="373131" y="218729"/>
                </a:lnTo>
                <a:lnTo>
                  <a:pt x="423941" y="213824"/>
                </a:lnTo>
                <a:lnTo>
                  <a:pt x="1167573" y="213824"/>
                </a:lnTo>
                <a:lnTo>
                  <a:pt x="1218317" y="208933"/>
                </a:lnTo>
                <a:lnTo>
                  <a:pt x="1263834" y="195157"/>
                </a:lnTo>
                <a:lnTo>
                  <a:pt x="1301087" y="173842"/>
                </a:lnTo>
                <a:lnTo>
                  <a:pt x="1327040" y="146332"/>
                </a:lnTo>
                <a:lnTo>
                  <a:pt x="1338657" y="113974"/>
                </a:lnTo>
                <a:lnTo>
                  <a:pt x="1337091" y="90272"/>
                </a:lnTo>
                <a:lnTo>
                  <a:pt x="1312565" y="48467"/>
                </a:lnTo>
                <a:lnTo>
                  <a:pt x="1267297" y="18304"/>
                </a:lnTo>
                <a:lnTo>
                  <a:pt x="1209000" y="2183"/>
                </a:lnTo>
                <a:lnTo>
                  <a:pt x="1176134" y="0"/>
                </a:lnTo>
                <a:close/>
              </a:path>
              <a:path w="2007235" h="1482725">
                <a:moveTo>
                  <a:pt x="1559823" y="425755"/>
                </a:moveTo>
                <a:lnTo>
                  <a:pt x="414873" y="427985"/>
                </a:lnTo>
                <a:lnTo>
                  <a:pt x="1592932" y="427985"/>
                </a:lnTo>
                <a:lnTo>
                  <a:pt x="1592707" y="427939"/>
                </a:lnTo>
                <a:lnTo>
                  <a:pt x="1559823" y="425755"/>
                </a:lnTo>
                <a:close/>
              </a:path>
            </a:pathLst>
          </a:custGeom>
          <a:solidFill>
            <a:srgbClr val="00B7F0">
              <a:alpha val="16000"/>
            </a:srgbClr>
          </a:solidFill>
        </p:spPr>
        <p:txBody>
          <a:bodyPr wrap="square" lIns="0" tIns="0" rIns="0" bIns="0" rtlCol="0"/>
          <a:lstStyle/>
          <a:p>
            <a:endParaRPr/>
          </a:p>
        </p:txBody>
      </p:sp>
      <p:sp>
        <p:nvSpPr>
          <p:cNvPr id="2" name="Holder 2"/>
          <p:cNvSpPr>
            <a:spLocks noGrp="1"/>
          </p:cNvSpPr>
          <p:nvPr>
            <p:ph type="title"/>
          </p:nvPr>
        </p:nvSpPr>
        <p:spPr>
          <a:xfrm>
            <a:off x="8953245" y="3156456"/>
            <a:ext cx="2197608" cy="1018539"/>
          </a:xfrm>
          <a:prstGeom prst="rect">
            <a:avLst/>
          </a:prstGeom>
        </p:spPr>
        <p:txBody>
          <a:bodyPr wrap="square" lIns="0" tIns="0" rIns="0" bIns="0">
            <a:spAutoFit/>
          </a:bodyPr>
          <a:lstStyle>
            <a:lvl1pPr>
              <a:defRPr sz="6500" b="1" i="0">
                <a:solidFill>
                  <a:srgbClr val="00AEEF"/>
                </a:solidFill>
                <a:latin typeface="Arial Black"/>
                <a:cs typeface="Arial Black"/>
              </a:defRPr>
            </a:lvl1pPr>
          </a:lstStyle>
          <a:p>
            <a:endParaRPr/>
          </a:p>
        </p:txBody>
      </p:sp>
      <p:sp>
        <p:nvSpPr>
          <p:cNvPr id="3" name="Holder 3"/>
          <p:cNvSpPr>
            <a:spLocks noGrp="1"/>
          </p:cNvSpPr>
          <p:nvPr>
            <p:ph type="body" idx="1"/>
          </p:nvPr>
        </p:nvSpPr>
        <p:spPr>
          <a:xfrm>
            <a:off x="1005205" y="2601150"/>
            <a:ext cx="18093690" cy="746417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0517696"/>
            <a:ext cx="6433312" cy="565467"/>
          </a:xfrm>
          <a:prstGeom prst="rect">
            <a:avLst/>
          </a:prstGeom>
        </p:spPr>
        <p:txBody>
          <a:bodyPr wrap="square" lIns="0" tIns="0" rIns="0" bIns="0">
            <a:spAutoFit/>
          </a:bodyPr>
          <a:lstStyle>
            <a:lvl1pPr algn="ctr">
              <a:defRPr>
                <a:solidFill>
                  <a:schemeClr val="tx1">
                    <a:tint val="75000"/>
                  </a:schemeClr>
                </a:solidFill>
              </a:defRPr>
            </a:lvl1pPr>
          </a:lstStyle>
          <a:p>
            <a:r>
              <a:rPr lang="fr-FR"/>
              <a:t>2</a:t>
            </a:r>
            <a:endParaRPr/>
          </a:p>
        </p:txBody>
      </p:sp>
      <p:sp>
        <p:nvSpPr>
          <p:cNvPr id="5" name="Holder 5"/>
          <p:cNvSpPr>
            <a:spLocks noGrp="1"/>
          </p:cNvSpPr>
          <p:nvPr>
            <p:ph type="dt" sz="half" idx="6"/>
          </p:nvPr>
        </p:nvSpPr>
        <p:spPr>
          <a:xfrm>
            <a:off x="1005205" y="10517696"/>
            <a:ext cx="4623943" cy="565467"/>
          </a:xfrm>
          <a:prstGeom prst="rect">
            <a:avLst/>
          </a:prstGeom>
        </p:spPr>
        <p:txBody>
          <a:bodyPr wrap="square" lIns="0" tIns="0" rIns="0" bIns="0">
            <a:spAutoFit/>
          </a:bodyPr>
          <a:lstStyle>
            <a:lvl1pPr algn="l">
              <a:defRPr>
                <a:solidFill>
                  <a:schemeClr val="tx1">
                    <a:tint val="75000"/>
                  </a:schemeClr>
                </a:solidFill>
              </a:defRPr>
            </a:lvl1pPr>
          </a:lstStyle>
          <a:p>
            <a:fld id="{5D77B1A2-31F9-42F6-A208-689983E5277F}" type="datetime1">
              <a:rPr lang="en-US" smtClean="0"/>
              <a:t>4/27/2023</a:t>
            </a:fld>
            <a:endParaRPr lang="en-US"/>
          </a:p>
        </p:txBody>
      </p:sp>
      <p:sp>
        <p:nvSpPr>
          <p:cNvPr id="6" name="Holder 6"/>
          <p:cNvSpPr>
            <a:spLocks noGrp="1"/>
          </p:cNvSpPr>
          <p:nvPr>
            <p:ph type="sldNum" sz="quarter" idx="7"/>
          </p:nvPr>
        </p:nvSpPr>
        <p:spPr>
          <a:xfrm>
            <a:off x="14474953" y="10517696"/>
            <a:ext cx="4623943" cy="56546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unsa.org/Donnees-chomage-Quelles-difference-entre-l-INSEE-et-Pole-emploi.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425" y="10708347"/>
            <a:ext cx="11317225" cy="452688"/>
          </a:xfrm>
          <a:prstGeom prst="rect">
            <a:avLst/>
          </a:prstGeom>
        </p:spPr>
        <p:txBody>
          <a:bodyPr vert="horz" wrap="square" lIns="0" tIns="13970" rIns="0" bIns="0" rtlCol="0">
            <a:spAutoFit/>
          </a:bodyPr>
          <a:lstStyle/>
          <a:p>
            <a:pPr marL="12700">
              <a:lnSpc>
                <a:spcPct val="100000"/>
              </a:lnSpc>
              <a:spcBef>
                <a:spcPts val="110"/>
              </a:spcBef>
            </a:pPr>
            <a:r>
              <a:rPr lang="fr-FR" sz="2850" dirty="0">
                <a:solidFill>
                  <a:srgbClr val="262261"/>
                </a:solidFill>
                <a:latin typeface="Arial Rounded MT Bold"/>
                <a:cs typeface="Arial Rounded MT Bold"/>
              </a:rPr>
              <a:t>Secteur Emploi – Economie -  Formation Professionnelle</a:t>
            </a:r>
            <a:endParaRPr sz="2150" dirty="0">
              <a:latin typeface="Arial Rounded MT Bold"/>
              <a:cs typeface="Arial Rounded MT Bold"/>
            </a:endParaRPr>
          </a:p>
        </p:txBody>
      </p:sp>
      <p:sp>
        <p:nvSpPr>
          <p:cNvPr id="3" name="object 3"/>
          <p:cNvSpPr txBox="1">
            <a:spLocks noGrp="1"/>
          </p:cNvSpPr>
          <p:nvPr>
            <p:ph type="title"/>
          </p:nvPr>
        </p:nvSpPr>
        <p:spPr>
          <a:xfrm>
            <a:off x="2275186" y="3156456"/>
            <a:ext cx="14833647" cy="4261423"/>
          </a:xfrm>
          <a:prstGeom prst="rect">
            <a:avLst/>
          </a:prstGeom>
        </p:spPr>
        <p:txBody>
          <a:bodyPr vert="horz" wrap="square" lIns="0" tIns="13970" rIns="0" bIns="0" rtlCol="0">
            <a:spAutoFit/>
          </a:bodyPr>
          <a:lstStyle/>
          <a:p>
            <a:pPr marL="12700" algn="ctr">
              <a:lnSpc>
                <a:spcPct val="100000"/>
              </a:lnSpc>
              <a:spcBef>
                <a:spcPts val="110"/>
              </a:spcBef>
            </a:pPr>
            <a:br>
              <a:rPr lang="fr-FR" sz="6000" spc="5" dirty="0">
                <a:solidFill>
                  <a:schemeClr val="tx1"/>
                </a:solidFill>
                <a:latin typeface="Arial" panose="020B0604020202020204" pitchFamily="34" charset="0"/>
                <a:cs typeface="Arial" panose="020B0604020202020204" pitchFamily="34" charset="0"/>
              </a:rPr>
            </a:br>
            <a:r>
              <a:rPr lang="fr-FR" sz="9600" spc="5" dirty="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L’essentiel de l’éco</a:t>
            </a:r>
            <a:br>
              <a:rPr lang="fr-FR" sz="6000" spc="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fr-FR" sz="6000" spc="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fr-FR" sz="6000" spc="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Annexes</a:t>
            </a:r>
            <a:endParaRPr sz="6000" spc="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object 5"/>
          <p:cNvSpPr/>
          <p:nvPr/>
        </p:nvSpPr>
        <p:spPr>
          <a:xfrm>
            <a:off x="18351913" y="9589921"/>
            <a:ext cx="1344763" cy="1344770"/>
          </a:xfrm>
          <a:prstGeom prst="rect">
            <a:avLst/>
          </a:prstGeom>
          <a:blipFill>
            <a:blip r:embed="rId3" cstate="print"/>
            <a:stretch>
              <a:fillRect/>
            </a:stretch>
          </a:blipFill>
        </p:spPr>
        <p:txBody>
          <a:bodyPr wrap="square" lIns="0" tIns="0" rIns="0" bIns="0" rtlCol="0"/>
          <a:lstStyle/>
          <a:p>
            <a:endParaRPr/>
          </a:p>
        </p:txBody>
      </p:sp>
      <p:sp>
        <p:nvSpPr>
          <p:cNvPr id="4" name="ZoneTexte 3">
            <a:extLst>
              <a:ext uri="{FF2B5EF4-FFF2-40B4-BE49-F238E27FC236}">
                <a16:creationId xmlns:a16="http://schemas.microsoft.com/office/drawing/2014/main" id="{EAA99547-EE64-641C-6B57-2DFA60EE6C5B}"/>
              </a:ext>
            </a:extLst>
          </p:cNvPr>
          <p:cNvSpPr txBox="1"/>
          <p:nvPr/>
        </p:nvSpPr>
        <p:spPr>
          <a:xfrm>
            <a:off x="13580442" y="10185127"/>
            <a:ext cx="4032448" cy="523220"/>
          </a:xfrm>
          <a:prstGeom prst="rect">
            <a:avLst/>
          </a:prstGeom>
          <a:noFill/>
        </p:spPr>
        <p:txBody>
          <a:bodyPr wrap="square" rtlCol="0">
            <a:spAutoFit/>
          </a:bodyPr>
          <a:lstStyle/>
          <a:p>
            <a:r>
              <a:rPr lang="fr-FR" sz="2800" b="1" dirty="0">
                <a:effectLst>
                  <a:outerShdw blurRad="38100" dist="38100" dir="2700000" algn="tl">
                    <a:srgbClr val="000000">
                      <a:alpha val="43137"/>
                    </a:srgbClr>
                  </a:outerShdw>
                </a:effectLst>
              </a:rPr>
              <a:t>Avril 2023</a:t>
            </a:r>
          </a:p>
        </p:txBody>
      </p:sp>
      <p:sp>
        <p:nvSpPr>
          <p:cNvPr id="6" name="Espace réservé du numéro de diapositive 5">
            <a:extLst>
              <a:ext uri="{FF2B5EF4-FFF2-40B4-BE49-F238E27FC236}">
                <a16:creationId xmlns:a16="http://schemas.microsoft.com/office/drawing/2014/main" id="{6D2DC0B6-BD52-BD23-E42C-A6FA248D8B56}"/>
              </a:ext>
            </a:extLst>
          </p:cNvPr>
          <p:cNvSpPr>
            <a:spLocks noGrp="1"/>
          </p:cNvSpPr>
          <p:nvPr>
            <p:ph type="sldNum" sz="quarter" idx="7"/>
          </p:nvPr>
        </p:nvSpPr>
        <p:spPr/>
        <p:txBody>
          <a:bodyPr/>
          <a:lstStyle/>
          <a:p>
            <a:fld id="{B6F15528-21DE-4FAA-801E-634DDDAF4B2B}" type="slidenum">
              <a:rPr lang="fr-FR" smtClean="0"/>
              <a:t>1</a:t>
            </a:fld>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ZoneTexte 4">
            <a:extLst>
              <a:ext uri="{FF2B5EF4-FFF2-40B4-BE49-F238E27FC236}">
                <a16:creationId xmlns:a16="http://schemas.microsoft.com/office/drawing/2014/main" id="{99752EE4-FF28-0934-26F7-8AC3FEAEFF75}"/>
              </a:ext>
            </a:extLst>
          </p:cNvPr>
          <p:cNvSpPr txBox="1"/>
          <p:nvPr/>
        </p:nvSpPr>
        <p:spPr>
          <a:xfrm>
            <a:off x="2059162" y="1455564"/>
            <a:ext cx="16561840" cy="9192260"/>
          </a:xfrm>
          <a:prstGeom prst="rect">
            <a:avLst/>
          </a:prstGeom>
          <a:noFill/>
        </p:spPr>
        <p:txBody>
          <a:bodyPr wrap="square" rtlCol="0">
            <a:spAutoFit/>
          </a:bodyPr>
          <a:lstStyle/>
          <a:p>
            <a:pPr algn="just" rtl="0">
              <a:spcBef>
                <a:spcPts val="0"/>
              </a:spcBef>
              <a:spcAft>
                <a:spcPts val="800"/>
              </a:spcAft>
            </a:pPr>
            <a:r>
              <a:rPr lang="fr-FR" sz="3600" b="1" i="0" u="none" strike="noStrike" dirty="0">
                <a:solidFill>
                  <a:srgbClr val="000000"/>
                </a:solidFill>
                <a:effectLst/>
              </a:rPr>
              <a:t>A savoir</a:t>
            </a:r>
            <a:r>
              <a:rPr lang="fr-FR" sz="3600" b="0" i="0" u="none" strike="noStrike" dirty="0">
                <a:solidFill>
                  <a:srgbClr val="000000"/>
                </a:solidFill>
                <a:effectLst/>
              </a:rPr>
              <a:t> : L’inflation est l’augmentation </a:t>
            </a:r>
            <a:r>
              <a:rPr lang="fr-FR" sz="3600" dirty="0">
                <a:solidFill>
                  <a:srgbClr val="000000"/>
                </a:solidFill>
              </a:rPr>
              <a:t>du niveau général des prix. E</a:t>
            </a:r>
            <a:r>
              <a:rPr lang="fr-FR" sz="3600" b="0" i="0" u="none" strike="noStrike" dirty="0">
                <a:solidFill>
                  <a:srgbClr val="000000"/>
                </a:solidFill>
                <a:effectLst/>
              </a:rPr>
              <a:t>n France, elle est mesurée par l’INSEE à partir de l’</a:t>
            </a:r>
            <a:r>
              <a:rPr lang="fr-FR" sz="3600" b="1" i="0" u="none" strike="noStrike" dirty="0">
                <a:solidFill>
                  <a:srgbClr val="000000"/>
                </a:solidFill>
                <a:effectLst/>
              </a:rPr>
              <a:t>indice des prix à la consommation (IPC)</a:t>
            </a:r>
            <a:r>
              <a:rPr lang="fr-FR" sz="3600" b="0" i="0" u="none" strike="noStrike" dirty="0">
                <a:solidFill>
                  <a:srgbClr val="000000"/>
                </a:solidFill>
                <a:effectLst/>
              </a:rPr>
              <a:t>. Les institutions européennes (Commission européenne, BCE) mais aussi la Banque de France utilisent l’</a:t>
            </a:r>
            <a:r>
              <a:rPr lang="fr-FR" sz="3600" b="1" i="0" u="none" strike="noStrike" dirty="0">
                <a:solidFill>
                  <a:srgbClr val="000000"/>
                </a:solidFill>
                <a:effectLst/>
              </a:rPr>
              <a:t>indice des prix à la consommation harmonisé (IPCH),</a:t>
            </a:r>
            <a:r>
              <a:rPr lang="fr-FR" sz="3600" b="0" i="0" u="none" strike="noStrike" dirty="0">
                <a:solidFill>
                  <a:srgbClr val="000000"/>
                </a:solidFill>
                <a:effectLst/>
              </a:rPr>
              <a:t> qui est utilisé à des fins de comparaison au sein de la zone euro, chacun des États ayant des modalités de calcul différentes concernant leur indice de prix nationaux.</a:t>
            </a:r>
          </a:p>
          <a:p>
            <a:pPr algn="just" rtl="0">
              <a:spcBef>
                <a:spcPts val="0"/>
              </a:spcBef>
              <a:spcAft>
                <a:spcPts val="800"/>
              </a:spcAft>
            </a:pPr>
            <a:endParaRPr lang="fr-FR" sz="3600" dirty="0">
              <a:effectLst/>
            </a:endParaRPr>
          </a:p>
          <a:p>
            <a:pPr algn="just" rtl="0">
              <a:spcBef>
                <a:spcPts val="0"/>
              </a:spcBef>
              <a:spcAft>
                <a:spcPts val="800"/>
              </a:spcAft>
            </a:pPr>
            <a:r>
              <a:rPr lang="fr-FR" sz="3600" b="0" i="0" u="none" strike="noStrike" dirty="0">
                <a:solidFill>
                  <a:srgbClr val="000000"/>
                </a:solidFill>
                <a:effectLst/>
              </a:rPr>
              <a:t>En France, la différence principale entre l’IPC et l’IPCH porte sur les prestations de santé. L’IPC intègre l’ensemble du prix de la prestation de santé alors que l’IPCH ne retient que la dépense effective des ménages, nette des remboursements de l’assurance-maladie. </a:t>
            </a:r>
          </a:p>
          <a:p>
            <a:pPr algn="just" rtl="0">
              <a:spcBef>
                <a:spcPts val="0"/>
              </a:spcBef>
              <a:spcAft>
                <a:spcPts val="800"/>
              </a:spcAft>
            </a:pPr>
            <a:endParaRPr lang="fr-FR" sz="3600" dirty="0">
              <a:effectLst/>
            </a:endParaRPr>
          </a:p>
          <a:p>
            <a:pPr algn="just" rtl="0">
              <a:spcBef>
                <a:spcPts val="0"/>
              </a:spcBef>
              <a:spcAft>
                <a:spcPts val="800"/>
              </a:spcAft>
            </a:pPr>
            <a:r>
              <a:rPr lang="fr-FR" sz="3600" b="0" i="0" u="none" strike="noStrike" dirty="0">
                <a:solidFill>
                  <a:srgbClr val="000000"/>
                </a:solidFill>
                <a:effectLst/>
              </a:rPr>
              <a:t>Par exemple, l’inflation en France en 2022 était de 5,2% selon l’INSEE mais de 5,9% en prenant comme référence l’IPCH.</a:t>
            </a:r>
            <a:endParaRPr lang="fr-FR" sz="3600" dirty="0">
              <a:effectLst/>
            </a:endParaRPr>
          </a:p>
          <a:p>
            <a:endParaRPr lang="fr-FR" dirty="0"/>
          </a:p>
        </p:txBody>
      </p:sp>
      <p:sp>
        <p:nvSpPr>
          <p:cNvPr id="7" name="Espace réservé du numéro de diapositive 6">
            <a:extLst>
              <a:ext uri="{FF2B5EF4-FFF2-40B4-BE49-F238E27FC236}">
                <a16:creationId xmlns:a16="http://schemas.microsoft.com/office/drawing/2014/main" id="{A488DC00-FD85-E433-C75A-0BBA1DC2CBAB}"/>
              </a:ext>
            </a:extLst>
          </p:cNvPr>
          <p:cNvSpPr>
            <a:spLocks noGrp="1"/>
          </p:cNvSpPr>
          <p:nvPr>
            <p:ph type="sldNum" sz="quarter" idx="7"/>
          </p:nvPr>
        </p:nvSpPr>
        <p:spPr/>
        <p:txBody>
          <a:bodyPr/>
          <a:lstStyle/>
          <a:p>
            <a:fld id="{B6F15528-21DE-4FAA-801E-634DDDAF4B2B}" type="slidenum">
              <a:rPr lang="fr-FR" smtClean="0"/>
              <a:t>10</a:t>
            </a:fld>
            <a:endParaRPr lang="fr-FR"/>
          </a:p>
        </p:txBody>
      </p:sp>
    </p:spTree>
    <p:extLst>
      <p:ext uri="{BB962C8B-B14F-4D97-AF65-F5344CB8AC3E}">
        <p14:creationId xmlns:p14="http://schemas.microsoft.com/office/powerpoint/2010/main" val="4000685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ZoneTexte 4">
            <a:extLst>
              <a:ext uri="{FF2B5EF4-FFF2-40B4-BE49-F238E27FC236}">
                <a16:creationId xmlns:a16="http://schemas.microsoft.com/office/drawing/2014/main" id="{A2F962D2-1C4C-1CE0-6397-90135F8FDFB6}"/>
              </a:ext>
            </a:extLst>
          </p:cNvPr>
          <p:cNvSpPr txBox="1"/>
          <p:nvPr/>
        </p:nvSpPr>
        <p:spPr>
          <a:xfrm>
            <a:off x="3296379" y="4414746"/>
            <a:ext cx="13321480" cy="1107996"/>
          </a:xfrm>
          <a:prstGeom prst="rect">
            <a:avLst/>
          </a:prstGeom>
          <a:noFill/>
        </p:spPr>
        <p:txBody>
          <a:bodyPr wrap="square" rtlCol="0">
            <a:spAutoFit/>
          </a:bodyPr>
          <a:lstStyle/>
          <a:p>
            <a:pPr algn="ctr"/>
            <a:r>
              <a:rPr lang="fr-FR" sz="6600" b="1" dirty="0">
                <a:effectLst>
                  <a:outerShdw blurRad="38100" dist="38100" dir="2700000" algn="tl">
                    <a:srgbClr val="000000">
                      <a:alpha val="43137"/>
                    </a:srgbClr>
                  </a:outerShdw>
                </a:effectLst>
              </a:rPr>
              <a:t>Emploi et chômage</a:t>
            </a:r>
          </a:p>
        </p:txBody>
      </p:sp>
      <p:sp>
        <p:nvSpPr>
          <p:cNvPr id="7" name="Espace réservé du numéro de diapositive 6">
            <a:extLst>
              <a:ext uri="{FF2B5EF4-FFF2-40B4-BE49-F238E27FC236}">
                <a16:creationId xmlns:a16="http://schemas.microsoft.com/office/drawing/2014/main" id="{5BB66E99-64F2-519C-3859-19D386CF5904}"/>
              </a:ext>
            </a:extLst>
          </p:cNvPr>
          <p:cNvSpPr>
            <a:spLocks noGrp="1"/>
          </p:cNvSpPr>
          <p:nvPr>
            <p:ph type="sldNum" sz="quarter" idx="7"/>
          </p:nvPr>
        </p:nvSpPr>
        <p:spPr/>
        <p:txBody>
          <a:bodyPr/>
          <a:lstStyle/>
          <a:p>
            <a:fld id="{B6F15528-21DE-4FAA-801E-634DDDAF4B2B}" type="slidenum">
              <a:rPr lang="fr-FR" smtClean="0"/>
              <a:t>11</a:t>
            </a:fld>
            <a:endParaRPr lang="fr-FR"/>
          </a:p>
        </p:txBody>
      </p:sp>
    </p:spTree>
    <p:extLst>
      <p:ext uri="{BB962C8B-B14F-4D97-AF65-F5344CB8AC3E}">
        <p14:creationId xmlns:p14="http://schemas.microsoft.com/office/powerpoint/2010/main" val="367174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ZoneTexte 4">
            <a:extLst>
              <a:ext uri="{FF2B5EF4-FFF2-40B4-BE49-F238E27FC236}">
                <a16:creationId xmlns:a16="http://schemas.microsoft.com/office/drawing/2014/main" id="{271AA470-9408-CC8C-158C-D2F225211F9E}"/>
              </a:ext>
            </a:extLst>
          </p:cNvPr>
          <p:cNvSpPr txBox="1"/>
          <p:nvPr/>
        </p:nvSpPr>
        <p:spPr>
          <a:xfrm>
            <a:off x="2203178" y="1190179"/>
            <a:ext cx="15913768" cy="2554545"/>
          </a:xfrm>
          <a:prstGeom prst="rect">
            <a:avLst/>
          </a:prstGeom>
          <a:noFill/>
        </p:spPr>
        <p:txBody>
          <a:bodyPr wrap="square" rtlCol="0">
            <a:spAutoFit/>
          </a:bodyPr>
          <a:lstStyle/>
          <a:p>
            <a:r>
              <a:rPr lang="fr-FR" sz="4000" b="0" i="0" u="none" strike="noStrike" dirty="0">
                <a:solidFill>
                  <a:srgbClr val="000000"/>
                </a:solidFill>
                <a:effectLst/>
                <a:latin typeface="Arial" panose="020B0604020202020204" pitchFamily="34" charset="0"/>
              </a:rPr>
              <a:t>La </a:t>
            </a:r>
            <a:r>
              <a:rPr lang="fr-FR" sz="4000" b="1" i="0" u="none" strike="noStrike" dirty="0">
                <a:solidFill>
                  <a:srgbClr val="000000"/>
                </a:solidFill>
                <a:effectLst/>
                <a:latin typeface="Arial" panose="020B0604020202020204" pitchFamily="34" charset="0"/>
              </a:rPr>
              <a:t>population active</a:t>
            </a:r>
            <a:r>
              <a:rPr lang="fr-FR" sz="4000" b="0" i="0" u="none" strike="noStrike" dirty="0">
                <a:solidFill>
                  <a:srgbClr val="000000"/>
                </a:solidFill>
                <a:effectLst/>
                <a:latin typeface="Arial" panose="020B0604020202020204" pitchFamily="34" charset="0"/>
              </a:rPr>
              <a:t> regroupe l’ensemble des personnes exerçant ou cherchant à exercer une activité professionnelle rémunérée. On distingue la population active occupée (exerçant une activité) de la population active inoccupée (chômeurs).</a:t>
            </a:r>
            <a:endParaRPr lang="fr-FR" sz="4000" dirty="0"/>
          </a:p>
        </p:txBody>
      </p:sp>
      <p:sp>
        <p:nvSpPr>
          <p:cNvPr id="7" name="Flèche : droite à entaille 6">
            <a:extLst>
              <a:ext uri="{FF2B5EF4-FFF2-40B4-BE49-F238E27FC236}">
                <a16:creationId xmlns:a16="http://schemas.microsoft.com/office/drawing/2014/main" id="{5B3A7A63-82E6-7601-DEE1-6BC2665C568C}"/>
              </a:ext>
            </a:extLst>
          </p:cNvPr>
          <p:cNvSpPr/>
          <p:nvPr/>
        </p:nvSpPr>
        <p:spPr>
          <a:xfrm>
            <a:off x="6307634" y="5558963"/>
            <a:ext cx="6480720" cy="77571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1570CEE5-6DC5-71C7-F89C-FEABC7FE27F2}"/>
              </a:ext>
            </a:extLst>
          </p:cNvPr>
          <p:cNvSpPr txBox="1"/>
          <p:nvPr/>
        </p:nvSpPr>
        <p:spPr>
          <a:xfrm>
            <a:off x="2203178" y="5587335"/>
            <a:ext cx="4752528" cy="984885"/>
          </a:xfrm>
          <a:prstGeom prst="rect">
            <a:avLst/>
          </a:prstGeom>
          <a:noFill/>
        </p:spPr>
        <p:txBody>
          <a:bodyPr wrap="square" rtlCol="0">
            <a:spAutoFit/>
          </a:bodyPr>
          <a:lstStyle/>
          <a:p>
            <a:r>
              <a:rPr lang="fr-FR" sz="4000" b="0" i="0" u="none" strike="noStrike" dirty="0">
                <a:effectLst/>
                <a:latin typeface="Arial" panose="020B0604020202020204" pitchFamily="34" charset="0"/>
                <a:cs typeface="Arial" panose="020B0604020202020204" pitchFamily="34" charset="0"/>
              </a:rPr>
              <a:t>Population totale </a:t>
            </a:r>
            <a:endParaRPr lang="fr-FR" sz="4000" dirty="0">
              <a:effectLst/>
              <a:latin typeface="Arial" panose="020B0604020202020204" pitchFamily="34" charset="0"/>
              <a:cs typeface="Arial" panose="020B0604020202020204" pitchFamily="34" charset="0"/>
            </a:endParaRPr>
          </a:p>
          <a:p>
            <a:endParaRPr lang="fr-FR" dirty="0"/>
          </a:p>
        </p:txBody>
      </p:sp>
      <p:sp>
        <p:nvSpPr>
          <p:cNvPr id="9" name="ZoneTexte 8">
            <a:extLst>
              <a:ext uri="{FF2B5EF4-FFF2-40B4-BE49-F238E27FC236}">
                <a16:creationId xmlns:a16="http://schemas.microsoft.com/office/drawing/2014/main" id="{A7E80E9F-22C5-ECF1-0C28-555CF71AF8FE}"/>
              </a:ext>
            </a:extLst>
          </p:cNvPr>
          <p:cNvSpPr txBox="1"/>
          <p:nvPr/>
        </p:nvSpPr>
        <p:spPr>
          <a:xfrm>
            <a:off x="13076386" y="5592876"/>
            <a:ext cx="4824536" cy="707886"/>
          </a:xfrm>
          <a:prstGeom prst="rect">
            <a:avLst/>
          </a:prstGeom>
          <a:noFill/>
        </p:spPr>
        <p:txBody>
          <a:bodyPr wrap="square" rtlCol="0">
            <a:spAutoFit/>
          </a:bodyPr>
          <a:lstStyle/>
          <a:p>
            <a:r>
              <a:rPr lang="fr-FR" sz="4000" dirty="0"/>
              <a:t>67,4 millions (2022)</a:t>
            </a:r>
          </a:p>
        </p:txBody>
      </p:sp>
      <p:sp>
        <p:nvSpPr>
          <p:cNvPr id="10" name="Flèche : droite à entaille 9">
            <a:extLst>
              <a:ext uri="{FF2B5EF4-FFF2-40B4-BE49-F238E27FC236}">
                <a16:creationId xmlns:a16="http://schemas.microsoft.com/office/drawing/2014/main" id="{DA589188-ECDE-ABE1-E8EA-7204618561C1}"/>
              </a:ext>
            </a:extLst>
          </p:cNvPr>
          <p:cNvSpPr/>
          <p:nvPr/>
        </p:nvSpPr>
        <p:spPr>
          <a:xfrm>
            <a:off x="6307634" y="7382867"/>
            <a:ext cx="6480720" cy="80127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85612D89-3C43-1013-7F8F-332E1A61D198}"/>
              </a:ext>
            </a:extLst>
          </p:cNvPr>
          <p:cNvSpPr txBox="1"/>
          <p:nvPr/>
        </p:nvSpPr>
        <p:spPr>
          <a:xfrm>
            <a:off x="2203178" y="7429560"/>
            <a:ext cx="4536504" cy="707886"/>
          </a:xfrm>
          <a:prstGeom prst="rect">
            <a:avLst/>
          </a:prstGeom>
          <a:noFill/>
        </p:spPr>
        <p:txBody>
          <a:bodyPr wrap="square" rtlCol="0">
            <a:spAutoFit/>
          </a:bodyPr>
          <a:lstStyle/>
          <a:p>
            <a:r>
              <a:rPr lang="fr-FR" sz="4000" dirty="0"/>
              <a:t>Population active</a:t>
            </a:r>
          </a:p>
        </p:txBody>
      </p:sp>
      <p:sp>
        <p:nvSpPr>
          <p:cNvPr id="12" name="ZoneTexte 11">
            <a:extLst>
              <a:ext uri="{FF2B5EF4-FFF2-40B4-BE49-F238E27FC236}">
                <a16:creationId xmlns:a16="http://schemas.microsoft.com/office/drawing/2014/main" id="{9580E82C-2157-5792-50D1-8F716358DDCB}"/>
              </a:ext>
            </a:extLst>
          </p:cNvPr>
          <p:cNvSpPr txBox="1"/>
          <p:nvPr/>
        </p:nvSpPr>
        <p:spPr>
          <a:xfrm>
            <a:off x="13049316" y="7476253"/>
            <a:ext cx="5067630" cy="707886"/>
          </a:xfrm>
          <a:prstGeom prst="rect">
            <a:avLst/>
          </a:prstGeom>
          <a:noFill/>
        </p:spPr>
        <p:txBody>
          <a:bodyPr wrap="square" rtlCol="0">
            <a:spAutoFit/>
          </a:bodyPr>
          <a:lstStyle/>
          <a:p>
            <a:r>
              <a:rPr lang="fr-FR" sz="4000" dirty="0"/>
              <a:t>30,1 millions (2021)</a:t>
            </a:r>
          </a:p>
        </p:txBody>
      </p:sp>
      <p:sp>
        <p:nvSpPr>
          <p:cNvPr id="14" name="Espace réservé du numéro de diapositive 13">
            <a:extLst>
              <a:ext uri="{FF2B5EF4-FFF2-40B4-BE49-F238E27FC236}">
                <a16:creationId xmlns:a16="http://schemas.microsoft.com/office/drawing/2014/main" id="{79CCCC3E-2A80-4652-F600-05FC3E13ACCF}"/>
              </a:ext>
            </a:extLst>
          </p:cNvPr>
          <p:cNvSpPr>
            <a:spLocks noGrp="1"/>
          </p:cNvSpPr>
          <p:nvPr>
            <p:ph type="sldNum" sz="quarter" idx="7"/>
          </p:nvPr>
        </p:nvSpPr>
        <p:spPr/>
        <p:txBody>
          <a:bodyPr/>
          <a:lstStyle/>
          <a:p>
            <a:fld id="{B6F15528-21DE-4FAA-801E-634DDDAF4B2B}" type="slidenum">
              <a:rPr lang="fr-FR" smtClean="0"/>
              <a:t>12</a:t>
            </a:fld>
            <a:endParaRPr lang="fr-FR"/>
          </a:p>
        </p:txBody>
      </p:sp>
    </p:spTree>
    <p:extLst>
      <p:ext uri="{BB962C8B-B14F-4D97-AF65-F5344CB8AC3E}">
        <p14:creationId xmlns:p14="http://schemas.microsoft.com/office/powerpoint/2010/main" val="2909153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ZoneTexte 4">
            <a:extLst>
              <a:ext uri="{FF2B5EF4-FFF2-40B4-BE49-F238E27FC236}">
                <a16:creationId xmlns:a16="http://schemas.microsoft.com/office/drawing/2014/main" id="{9B34E5FC-F8DA-C37C-E545-B8A058794333}"/>
              </a:ext>
            </a:extLst>
          </p:cNvPr>
          <p:cNvSpPr txBox="1"/>
          <p:nvPr/>
        </p:nvSpPr>
        <p:spPr>
          <a:xfrm>
            <a:off x="1265422" y="686123"/>
            <a:ext cx="17833471" cy="2831544"/>
          </a:xfrm>
          <a:prstGeom prst="rect">
            <a:avLst/>
          </a:prstGeom>
          <a:noFill/>
        </p:spPr>
        <p:txBody>
          <a:bodyPr wrap="square" rtlCol="0">
            <a:spAutoFit/>
          </a:bodyPr>
          <a:lstStyle/>
          <a:p>
            <a:pPr algn="just"/>
            <a:r>
              <a:rPr lang="fr-FR" sz="3200" b="1" i="0" u="none" strike="noStrike" dirty="0">
                <a:solidFill>
                  <a:srgbClr val="000000"/>
                </a:solidFill>
                <a:effectLst/>
              </a:rPr>
              <a:t>Le chômage, calculé par l’INSEE, au sens du Bureau international du travail (BIT)</a:t>
            </a:r>
            <a:r>
              <a:rPr lang="fr-FR" sz="3200" b="0" i="0" u="none" strike="noStrike" dirty="0">
                <a:solidFill>
                  <a:srgbClr val="000000"/>
                </a:solidFill>
                <a:effectLst/>
              </a:rPr>
              <a:t> représente les personnes âgées de 15 ans ou plus qui sont sans emploi au cours de la semaine de référence, sont disponibles pour travailler dans les deux semaines à venir et ont effectué, au cours des quatre dernières semaines, une démarche active de recherche d’emploi ou ont trouvé un emploi qui commence dans les trois mois.</a:t>
            </a:r>
            <a:endParaRPr lang="fr-FR" sz="3200" dirty="0">
              <a:effectLst/>
            </a:endParaRPr>
          </a:p>
          <a:p>
            <a:endParaRPr lang="fr-FR" dirty="0"/>
          </a:p>
        </p:txBody>
      </p:sp>
      <p:graphicFrame>
        <p:nvGraphicFramePr>
          <p:cNvPr id="7" name="Graphique 6">
            <a:extLst>
              <a:ext uri="{FF2B5EF4-FFF2-40B4-BE49-F238E27FC236}">
                <a16:creationId xmlns:a16="http://schemas.microsoft.com/office/drawing/2014/main" id="{C19CD376-BC87-A132-A797-82FC4DA4D2FA}"/>
              </a:ext>
            </a:extLst>
          </p:cNvPr>
          <p:cNvGraphicFramePr/>
          <p:nvPr>
            <p:extLst>
              <p:ext uri="{D42A27DB-BD31-4B8C-83A1-F6EECF244321}">
                <p14:modId xmlns:p14="http://schemas.microsoft.com/office/powerpoint/2010/main" val="3482631675"/>
              </p:ext>
            </p:extLst>
          </p:nvPr>
        </p:nvGraphicFramePr>
        <p:xfrm>
          <a:off x="2707234" y="3588469"/>
          <a:ext cx="14185576" cy="5738614"/>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a:extLst>
              <a:ext uri="{FF2B5EF4-FFF2-40B4-BE49-F238E27FC236}">
                <a16:creationId xmlns:a16="http://schemas.microsoft.com/office/drawing/2014/main" id="{F1992FA3-14D7-4DE7-167C-E6FE6BCAE214}"/>
              </a:ext>
            </a:extLst>
          </p:cNvPr>
          <p:cNvSpPr txBox="1"/>
          <p:nvPr/>
        </p:nvSpPr>
        <p:spPr>
          <a:xfrm>
            <a:off x="2707234" y="9399091"/>
            <a:ext cx="5328592" cy="1167243"/>
          </a:xfrm>
          <a:prstGeom prst="rect">
            <a:avLst/>
          </a:prstGeom>
          <a:noFill/>
        </p:spPr>
        <p:txBody>
          <a:bodyPr wrap="square" rtlCol="0">
            <a:spAutoFit/>
          </a:bodyPr>
          <a:lstStyle/>
          <a:p>
            <a:pPr algn="just">
              <a:lnSpc>
                <a:spcPct val="107000"/>
              </a:lnSpc>
              <a:spcAft>
                <a:spcPts val="800"/>
              </a:spcAft>
            </a:pPr>
            <a:r>
              <a:rPr lang="fr-FR" sz="1800" dirty="0">
                <a:effectLst/>
                <a:latin typeface="Arial" panose="020B0604020202020204" pitchFamily="34" charset="0"/>
                <a:ea typeface="Calibri" panose="020F0502020204030204" pitchFamily="34" charset="0"/>
              </a:rPr>
              <a:t>Source : INSEE, 2022, 2023</a:t>
            </a:r>
            <a:endParaRPr lang="fr-FR"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fr-FR" sz="1800" dirty="0">
                <a:effectLst/>
                <a:latin typeface="Arial" panose="020B0604020202020204" pitchFamily="34" charset="0"/>
                <a:ea typeface="Calibri" panose="020F0502020204030204" pitchFamily="34" charset="0"/>
              </a:rPr>
              <a:t>Note : Au T4 de chaque année.</a:t>
            </a:r>
            <a:endParaRPr lang="fr-FR" sz="1800" dirty="0">
              <a:effectLst/>
              <a:latin typeface="Calibri" panose="020F0502020204030204" pitchFamily="34" charset="0"/>
              <a:ea typeface="Calibri" panose="020F0502020204030204" pitchFamily="34" charset="0"/>
            </a:endParaRPr>
          </a:p>
          <a:p>
            <a:pPr algn="just"/>
            <a:endParaRPr lang="fr-FR" dirty="0"/>
          </a:p>
        </p:txBody>
      </p:sp>
      <p:sp>
        <p:nvSpPr>
          <p:cNvPr id="9" name="Espace réservé du numéro de diapositive 8">
            <a:extLst>
              <a:ext uri="{FF2B5EF4-FFF2-40B4-BE49-F238E27FC236}">
                <a16:creationId xmlns:a16="http://schemas.microsoft.com/office/drawing/2014/main" id="{F5BB8D4A-1104-1F1E-0FDD-C1CA16CF6F6E}"/>
              </a:ext>
            </a:extLst>
          </p:cNvPr>
          <p:cNvSpPr>
            <a:spLocks noGrp="1"/>
          </p:cNvSpPr>
          <p:nvPr>
            <p:ph type="sldNum" sz="quarter" idx="7"/>
          </p:nvPr>
        </p:nvSpPr>
        <p:spPr/>
        <p:txBody>
          <a:bodyPr/>
          <a:lstStyle/>
          <a:p>
            <a:fld id="{B6F15528-21DE-4FAA-801E-634DDDAF4B2B}" type="slidenum">
              <a:rPr lang="fr-FR" smtClean="0"/>
              <a:t>13</a:t>
            </a:fld>
            <a:endParaRPr lang="fr-FR"/>
          </a:p>
        </p:txBody>
      </p:sp>
    </p:spTree>
    <p:extLst>
      <p:ext uri="{BB962C8B-B14F-4D97-AF65-F5344CB8AC3E}">
        <p14:creationId xmlns:p14="http://schemas.microsoft.com/office/powerpoint/2010/main" val="1242524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graphicFrame>
        <p:nvGraphicFramePr>
          <p:cNvPr id="5" name="Graphique 4">
            <a:extLst>
              <a:ext uri="{FF2B5EF4-FFF2-40B4-BE49-F238E27FC236}">
                <a16:creationId xmlns:a16="http://schemas.microsoft.com/office/drawing/2014/main" id="{1C593D64-3ED3-D172-5745-099CFF8F42A1}"/>
              </a:ext>
            </a:extLst>
          </p:cNvPr>
          <p:cNvGraphicFramePr/>
          <p:nvPr>
            <p:extLst>
              <p:ext uri="{D42A27DB-BD31-4B8C-83A1-F6EECF244321}">
                <p14:modId xmlns:p14="http://schemas.microsoft.com/office/powerpoint/2010/main" val="3580333071"/>
              </p:ext>
            </p:extLst>
          </p:nvPr>
        </p:nvGraphicFramePr>
        <p:xfrm>
          <a:off x="2491210" y="1455564"/>
          <a:ext cx="14905656" cy="7655495"/>
        </p:xfrm>
        <a:graphic>
          <a:graphicData uri="http://schemas.openxmlformats.org/drawingml/2006/chart">
            <c:chart xmlns:c="http://schemas.openxmlformats.org/drawingml/2006/chart" xmlns:r="http://schemas.openxmlformats.org/officeDocument/2006/relationships" r:id="rId3"/>
          </a:graphicData>
        </a:graphic>
      </p:graphicFrame>
      <p:sp>
        <p:nvSpPr>
          <p:cNvPr id="7" name="ZoneTexte 6">
            <a:extLst>
              <a:ext uri="{FF2B5EF4-FFF2-40B4-BE49-F238E27FC236}">
                <a16:creationId xmlns:a16="http://schemas.microsoft.com/office/drawing/2014/main" id="{05BAD183-E23C-295E-561F-EA15837E50EC}"/>
              </a:ext>
            </a:extLst>
          </p:cNvPr>
          <p:cNvSpPr txBox="1"/>
          <p:nvPr/>
        </p:nvSpPr>
        <p:spPr>
          <a:xfrm>
            <a:off x="2499834" y="9104583"/>
            <a:ext cx="5472608" cy="646331"/>
          </a:xfrm>
          <a:prstGeom prst="rect">
            <a:avLst/>
          </a:prstGeom>
          <a:noFill/>
        </p:spPr>
        <p:txBody>
          <a:bodyPr wrap="square" rtlCol="0">
            <a:spAutoFit/>
          </a:bodyPr>
          <a:lstStyle/>
          <a:p>
            <a:pPr algn="just"/>
            <a:r>
              <a:rPr lang="fr-FR" sz="1800" dirty="0">
                <a:effectLst/>
                <a:latin typeface="Arial" panose="020B0604020202020204" pitchFamily="34" charset="0"/>
                <a:ea typeface="Calibri" panose="020F0502020204030204" pitchFamily="34" charset="0"/>
              </a:rPr>
              <a:t>Source : INSEE, 2023</a:t>
            </a:r>
            <a:endParaRPr lang="fr-FR" sz="1800" dirty="0">
              <a:effectLst/>
              <a:latin typeface="Calibri" panose="020F0502020204030204" pitchFamily="34" charset="0"/>
              <a:ea typeface="Calibri" panose="020F0502020204030204" pitchFamily="34" charset="0"/>
            </a:endParaRPr>
          </a:p>
          <a:p>
            <a:pPr algn="just"/>
            <a:endParaRPr lang="fr-FR" dirty="0"/>
          </a:p>
        </p:txBody>
      </p:sp>
      <p:sp>
        <p:nvSpPr>
          <p:cNvPr id="8" name="Espace réservé du numéro de diapositive 7">
            <a:extLst>
              <a:ext uri="{FF2B5EF4-FFF2-40B4-BE49-F238E27FC236}">
                <a16:creationId xmlns:a16="http://schemas.microsoft.com/office/drawing/2014/main" id="{7DC1312A-337D-13BD-6F10-A4FA9614AEB4}"/>
              </a:ext>
            </a:extLst>
          </p:cNvPr>
          <p:cNvSpPr>
            <a:spLocks noGrp="1"/>
          </p:cNvSpPr>
          <p:nvPr>
            <p:ph type="sldNum" sz="quarter" idx="7"/>
          </p:nvPr>
        </p:nvSpPr>
        <p:spPr/>
        <p:txBody>
          <a:bodyPr/>
          <a:lstStyle/>
          <a:p>
            <a:fld id="{B6F15528-21DE-4FAA-801E-634DDDAF4B2B}" type="slidenum">
              <a:rPr lang="fr-FR" smtClean="0"/>
              <a:t>14</a:t>
            </a:fld>
            <a:endParaRPr lang="fr-FR"/>
          </a:p>
        </p:txBody>
      </p:sp>
    </p:spTree>
    <p:extLst>
      <p:ext uri="{BB962C8B-B14F-4D97-AF65-F5344CB8AC3E}">
        <p14:creationId xmlns:p14="http://schemas.microsoft.com/office/powerpoint/2010/main" val="2597632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ZoneTexte 4">
            <a:extLst>
              <a:ext uri="{FF2B5EF4-FFF2-40B4-BE49-F238E27FC236}">
                <a16:creationId xmlns:a16="http://schemas.microsoft.com/office/drawing/2014/main" id="{D1574FCF-C14B-7B23-EC02-3528E59472B6}"/>
              </a:ext>
            </a:extLst>
          </p:cNvPr>
          <p:cNvSpPr txBox="1"/>
          <p:nvPr/>
        </p:nvSpPr>
        <p:spPr>
          <a:xfrm>
            <a:off x="1411090" y="686123"/>
            <a:ext cx="16705856" cy="2339102"/>
          </a:xfrm>
          <a:prstGeom prst="rect">
            <a:avLst/>
          </a:prstGeom>
          <a:noFill/>
        </p:spPr>
        <p:txBody>
          <a:bodyPr wrap="square" rtlCol="0">
            <a:spAutoFit/>
          </a:bodyPr>
          <a:lstStyle/>
          <a:p>
            <a:pPr algn="just"/>
            <a:r>
              <a:rPr lang="fr-FR" sz="3200" b="1" i="0" u="none" strike="noStrike" dirty="0">
                <a:solidFill>
                  <a:srgbClr val="000000"/>
                </a:solidFill>
                <a:effectLst/>
              </a:rPr>
              <a:t>Halo autour du chômage : </a:t>
            </a:r>
            <a:r>
              <a:rPr lang="fr-FR" sz="3200" b="0" i="0" u="none" strike="noStrike" dirty="0">
                <a:solidFill>
                  <a:srgbClr val="000000"/>
                </a:solidFill>
                <a:effectLst/>
              </a:rPr>
              <a:t>Personne sans emploi, souhaitant travailler, mais qui soit a recherché un emploi mais n’est pas disponible pour travailler dans les deux semaines à venir, soit n’a pas recherché d’emploi au cours des 4 dernières semaines et est disponible pour travailler, soit n’a pas recherché un emploi et n’est pas disponible pour travailler.</a:t>
            </a:r>
            <a:endParaRPr lang="fr-FR" sz="3200" dirty="0">
              <a:effectLst/>
            </a:endParaRPr>
          </a:p>
          <a:p>
            <a:endParaRPr lang="fr-FR" dirty="0"/>
          </a:p>
        </p:txBody>
      </p:sp>
      <p:graphicFrame>
        <p:nvGraphicFramePr>
          <p:cNvPr id="7" name="Graphique 6">
            <a:extLst>
              <a:ext uri="{FF2B5EF4-FFF2-40B4-BE49-F238E27FC236}">
                <a16:creationId xmlns:a16="http://schemas.microsoft.com/office/drawing/2014/main" id="{9545594E-D47C-58C4-1F81-6C4E9A851466}"/>
              </a:ext>
            </a:extLst>
          </p:cNvPr>
          <p:cNvGraphicFramePr/>
          <p:nvPr>
            <p:extLst>
              <p:ext uri="{D42A27DB-BD31-4B8C-83A1-F6EECF244321}">
                <p14:modId xmlns:p14="http://schemas.microsoft.com/office/powerpoint/2010/main" val="4022507111"/>
              </p:ext>
            </p:extLst>
          </p:nvPr>
        </p:nvGraphicFramePr>
        <p:xfrm>
          <a:off x="2021291" y="3018996"/>
          <a:ext cx="15985776" cy="6552728"/>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a:extLst>
              <a:ext uri="{FF2B5EF4-FFF2-40B4-BE49-F238E27FC236}">
                <a16:creationId xmlns:a16="http://schemas.microsoft.com/office/drawing/2014/main" id="{868F3E12-3FB2-CD57-FFED-3EB109221CA6}"/>
              </a:ext>
            </a:extLst>
          </p:cNvPr>
          <p:cNvSpPr txBox="1"/>
          <p:nvPr/>
        </p:nvSpPr>
        <p:spPr>
          <a:xfrm>
            <a:off x="2127221" y="9571724"/>
            <a:ext cx="5688632" cy="1167243"/>
          </a:xfrm>
          <a:prstGeom prst="rect">
            <a:avLst/>
          </a:prstGeom>
          <a:noFill/>
        </p:spPr>
        <p:txBody>
          <a:bodyPr wrap="square" rtlCol="0">
            <a:spAutoFit/>
          </a:bodyPr>
          <a:lstStyle/>
          <a:p>
            <a:pPr algn="just">
              <a:lnSpc>
                <a:spcPct val="107000"/>
              </a:lnSpc>
              <a:spcAft>
                <a:spcPts val="800"/>
              </a:spcAft>
            </a:pPr>
            <a:r>
              <a:rPr lang="fr-FR" sz="1800" dirty="0">
                <a:effectLst/>
                <a:latin typeface="Arial" panose="020B0604020202020204" pitchFamily="34" charset="0"/>
                <a:ea typeface="Calibri" panose="020F0502020204030204" pitchFamily="34" charset="0"/>
              </a:rPr>
              <a:t>Source : INSEE, 2023</a:t>
            </a:r>
            <a:endParaRPr lang="fr-FR"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fr-FR" sz="1800" dirty="0">
                <a:effectLst/>
                <a:latin typeface="Arial" panose="020B0604020202020204" pitchFamily="34" charset="0"/>
                <a:ea typeface="Calibri" panose="020F0502020204030204" pitchFamily="34" charset="0"/>
              </a:rPr>
              <a:t>Note : Au T4 de chaque année.</a:t>
            </a:r>
            <a:endParaRPr lang="fr-FR" sz="1800" dirty="0">
              <a:effectLst/>
              <a:latin typeface="Calibri" panose="020F0502020204030204" pitchFamily="34" charset="0"/>
              <a:ea typeface="Calibri" panose="020F0502020204030204" pitchFamily="34" charset="0"/>
            </a:endParaRPr>
          </a:p>
          <a:p>
            <a:pPr algn="just"/>
            <a:endParaRPr lang="fr-FR" dirty="0"/>
          </a:p>
        </p:txBody>
      </p:sp>
      <p:sp>
        <p:nvSpPr>
          <p:cNvPr id="9" name="Espace réservé du numéro de diapositive 8">
            <a:extLst>
              <a:ext uri="{FF2B5EF4-FFF2-40B4-BE49-F238E27FC236}">
                <a16:creationId xmlns:a16="http://schemas.microsoft.com/office/drawing/2014/main" id="{D30079D9-6DF4-C90C-7349-C52A5436CE8B}"/>
              </a:ext>
            </a:extLst>
          </p:cNvPr>
          <p:cNvSpPr>
            <a:spLocks noGrp="1"/>
          </p:cNvSpPr>
          <p:nvPr>
            <p:ph type="sldNum" sz="quarter" idx="7"/>
          </p:nvPr>
        </p:nvSpPr>
        <p:spPr/>
        <p:txBody>
          <a:bodyPr/>
          <a:lstStyle/>
          <a:p>
            <a:fld id="{B6F15528-21DE-4FAA-801E-634DDDAF4B2B}" type="slidenum">
              <a:rPr lang="fr-FR" smtClean="0"/>
              <a:t>15</a:t>
            </a:fld>
            <a:endParaRPr lang="fr-FR"/>
          </a:p>
        </p:txBody>
      </p:sp>
    </p:spTree>
    <p:extLst>
      <p:ext uri="{BB962C8B-B14F-4D97-AF65-F5344CB8AC3E}">
        <p14:creationId xmlns:p14="http://schemas.microsoft.com/office/powerpoint/2010/main" val="766432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ZoneTexte 4">
            <a:extLst>
              <a:ext uri="{FF2B5EF4-FFF2-40B4-BE49-F238E27FC236}">
                <a16:creationId xmlns:a16="http://schemas.microsoft.com/office/drawing/2014/main" id="{4607E8A5-E2A4-BC37-53E3-0D0C9A8A32EF}"/>
              </a:ext>
            </a:extLst>
          </p:cNvPr>
          <p:cNvSpPr txBox="1"/>
          <p:nvPr/>
        </p:nvSpPr>
        <p:spPr>
          <a:xfrm>
            <a:off x="1411090" y="902147"/>
            <a:ext cx="17281920" cy="9561592"/>
          </a:xfrm>
          <a:prstGeom prst="rect">
            <a:avLst/>
          </a:prstGeom>
          <a:noFill/>
        </p:spPr>
        <p:txBody>
          <a:bodyPr wrap="square" rtlCol="0">
            <a:spAutoFit/>
          </a:bodyPr>
          <a:lstStyle/>
          <a:p>
            <a:pPr algn="just" rtl="0">
              <a:spcBef>
                <a:spcPts val="0"/>
              </a:spcBef>
              <a:spcAft>
                <a:spcPts val="800"/>
              </a:spcAft>
            </a:pPr>
            <a:r>
              <a:rPr lang="fr-FR" sz="3200" b="1" i="0" u="none" strike="noStrike" dirty="0">
                <a:solidFill>
                  <a:srgbClr val="000000"/>
                </a:solidFill>
                <a:effectLst/>
              </a:rPr>
              <a:t>Les demandeurs d’emploi inscrits à Pôle emploi</a:t>
            </a:r>
            <a:r>
              <a:rPr lang="fr-FR" sz="3200" b="0" i="0" u="none" strike="noStrike" dirty="0">
                <a:solidFill>
                  <a:srgbClr val="000000"/>
                </a:solidFill>
                <a:effectLst/>
              </a:rPr>
              <a:t> sont classés en 5 catégories en fonction de leur situation au cours du mois de référence :</a:t>
            </a:r>
            <a:endParaRPr lang="fr-FR" sz="3200" dirty="0">
              <a:effectLst/>
            </a:endParaRPr>
          </a:p>
          <a:p>
            <a:pPr algn="just" rtl="0">
              <a:spcBef>
                <a:spcPts val="0"/>
              </a:spcBef>
              <a:spcAft>
                <a:spcPts val="800"/>
              </a:spcAft>
            </a:pPr>
            <a:r>
              <a:rPr lang="fr-FR" sz="3200" b="1" i="0" u="none" strike="noStrike" dirty="0">
                <a:solidFill>
                  <a:srgbClr val="000000"/>
                </a:solidFill>
                <a:effectLst/>
              </a:rPr>
              <a:t>Catégorie A</a:t>
            </a:r>
            <a:r>
              <a:rPr lang="fr-FR" sz="3200" b="0" i="0" u="none" strike="noStrike" dirty="0">
                <a:solidFill>
                  <a:srgbClr val="000000"/>
                </a:solidFill>
                <a:effectLst/>
              </a:rPr>
              <a:t> : Personne sans emploi, devant accomplir des actes positifs de recherche d'emploi, à la recherche d'un emploi quel que soit le type de contrat.</a:t>
            </a:r>
            <a:endParaRPr lang="fr-FR" sz="3200" dirty="0">
              <a:effectLst/>
            </a:endParaRPr>
          </a:p>
          <a:p>
            <a:pPr algn="just" rtl="0">
              <a:spcBef>
                <a:spcPts val="0"/>
              </a:spcBef>
              <a:spcAft>
                <a:spcPts val="800"/>
              </a:spcAft>
            </a:pPr>
            <a:r>
              <a:rPr lang="fr-FR" sz="3200" b="1" i="0" u="none" strike="noStrike" dirty="0">
                <a:solidFill>
                  <a:srgbClr val="000000"/>
                </a:solidFill>
                <a:effectLst/>
              </a:rPr>
              <a:t>Catégorie B </a:t>
            </a:r>
            <a:r>
              <a:rPr lang="fr-FR" sz="3200" b="0" i="0" u="none" strike="noStrike" dirty="0">
                <a:solidFill>
                  <a:srgbClr val="000000"/>
                </a:solidFill>
                <a:effectLst/>
              </a:rPr>
              <a:t>: Personne ayant exercé une activité réduite de 78 heures maximum par mois, tenue d'accomplir des actes positifs de recherche d'emploi.</a:t>
            </a:r>
            <a:endParaRPr lang="fr-FR" sz="3200" dirty="0">
              <a:effectLst/>
            </a:endParaRPr>
          </a:p>
          <a:p>
            <a:pPr algn="just" rtl="0">
              <a:spcBef>
                <a:spcPts val="0"/>
              </a:spcBef>
              <a:spcAft>
                <a:spcPts val="800"/>
              </a:spcAft>
            </a:pPr>
            <a:r>
              <a:rPr lang="fr-FR" sz="3200" b="1" i="0" u="none" strike="noStrike" dirty="0">
                <a:solidFill>
                  <a:srgbClr val="000000"/>
                </a:solidFill>
                <a:effectLst/>
              </a:rPr>
              <a:t>Catégorie C</a:t>
            </a:r>
            <a:r>
              <a:rPr lang="fr-FR" sz="3200" b="0" i="0" u="none" strike="noStrike" dirty="0">
                <a:solidFill>
                  <a:srgbClr val="000000"/>
                </a:solidFill>
                <a:effectLst/>
              </a:rPr>
              <a:t> : Personne ayant exercé une activité réduite de plus de 78 heures par mois, tenue d'accomplir des actes positifs de recherche d'emploi.</a:t>
            </a:r>
            <a:endParaRPr lang="fr-FR" sz="3200" dirty="0">
              <a:effectLst/>
            </a:endParaRPr>
          </a:p>
          <a:p>
            <a:pPr algn="just" rtl="0">
              <a:spcBef>
                <a:spcPts val="0"/>
              </a:spcBef>
              <a:spcAft>
                <a:spcPts val="800"/>
              </a:spcAft>
            </a:pPr>
            <a:r>
              <a:rPr lang="fr-FR" sz="3200" b="1" i="0" u="none" strike="noStrike" dirty="0">
                <a:solidFill>
                  <a:srgbClr val="000000"/>
                </a:solidFill>
                <a:effectLst/>
              </a:rPr>
              <a:t>Catégorie D</a:t>
            </a:r>
            <a:r>
              <a:rPr lang="fr-FR" sz="3200" b="0" i="0" u="none" strike="noStrike" dirty="0">
                <a:solidFill>
                  <a:srgbClr val="000000"/>
                </a:solidFill>
                <a:effectLst/>
              </a:rPr>
              <a:t> : Personne sans emploi, qui n'est pas immédiatement disponible, et qui n'est pas tenue d'accomplir des actes positifs de recherche d'emploi (demandeur d'emploi en formation, en maladie, etc.).</a:t>
            </a:r>
            <a:endParaRPr lang="fr-FR" sz="3200" dirty="0">
              <a:effectLst/>
            </a:endParaRPr>
          </a:p>
          <a:p>
            <a:pPr algn="just" rtl="0">
              <a:spcBef>
                <a:spcPts val="0"/>
              </a:spcBef>
              <a:spcAft>
                <a:spcPts val="800"/>
              </a:spcAft>
            </a:pPr>
            <a:r>
              <a:rPr lang="fr-FR" sz="3200" b="1" i="0" u="none" strike="noStrike" dirty="0">
                <a:solidFill>
                  <a:srgbClr val="000000"/>
                </a:solidFill>
                <a:effectLst/>
              </a:rPr>
              <a:t>Catégorie E</a:t>
            </a:r>
            <a:r>
              <a:rPr lang="fr-FR" sz="3200" b="0" i="0" u="none" strike="noStrike" dirty="0">
                <a:solidFill>
                  <a:srgbClr val="000000"/>
                </a:solidFill>
                <a:effectLst/>
              </a:rPr>
              <a:t> : Personne pourvue d'un emploi, et qui n'est pas tenue d'accomplir des actes positifs de recherche d'emploi (demandeur d’emploi en contrat aidé par exemple).</a:t>
            </a:r>
          </a:p>
          <a:p>
            <a:pPr algn="just" rtl="0">
              <a:spcBef>
                <a:spcPts val="0"/>
              </a:spcBef>
              <a:spcAft>
                <a:spcPts val="800"/>
              </a:spcAft>
            </a:pPr>
            <a:endParaRPr lang="fr-FR" sz="3200" dirty="0">
              <a:effectLst/>
            </a:endParaRPr>
          </a:p>
          <a:p>
            <a:pPr algn="just" rtl="0">
              <a:spcBef>
                <a:spcPts val="0"/>
              </a:spcBef>
              <a:spcAft>
                <a:spcPts val="800"/>
              </a:spcAft>
            </a:pPr>
            <a:r>
              <a:rPr lang="fr-FR" sz="3200" b="0" i="0" u="none" strike="noStrike" dirty="0">
                <a:solidFill>
                  <a:srgbClr val="000000"/>
                </a:solidFill>
                <a:effectLst/>
              </a:rPr>
              <a:t>Les données de l’INSEE et de Pôle emploi reposent sur des méthodes distinctes et le nombre de chômeurs et de demandeurs d’emploi en catégorie A est sensiblement différent. Pour tout comprendre de ces différences, rendez-vous </a:t>
            </a:r>
            <a:r>
              <a:rPr lang="fr-FR" sz="3200" b="0" i="0" u="none" strike="noStrike" dirty="0">
                <a:solidFill>
                  <a:srgbClr val="000000"/>
                </a:solidFill>
                <a:effectLst/>
                <a:hlinkClick r:id="rId3"/>
              </a:rPr>
              <a:t>ici</a:t>
            </a:r>
            <a:r>
              <a:rPr lang="fr-FR" sz="3200" b="0" i="0" u="none" strike="noStrike" dirty="0">
                <a:solidFill>
                  <a:srgbClr val="000000"/>
                </a:solidFill>
                <a:effectLst/>
              </a:rPr>
              <a:t>.</a:t>
            </a:r>
            <a:endParaRPr lang="fr-FR" sz="3200" dirty="0">
              <a:effectLst/>
            </a:endParaRPr>
          </a:p>
          <a:p>
            <a:endParaRPr lang="fr-FR" dirty="0"/>
          </a:p>
        </p:txBody>
      </p:sp>
      <p:sp>
        <p:nvSpPr>
          <p:cNvPr id="7" name="Espace réservé du numéro de diapositive 6">
            <a:extLst>
              <a:ext uri="{FF2B5EF4-FFF2-40B4-BE49-F238E27FC236}">
                <a16:creationId xmlns:a16="http://schemas.microsoft.com/office/drawing/2014/main" id="{A3355B4C-E1C6-3515-CD70-B934B974536A}"/>
              </a:ext>
            </a:extLst>
          </p:cNvPr>
          <p:cNvSpPr>
            <a:spLocks noGrp="1"/>
          </p:cNvSpPr>
          <p:nvPr>
            <p:ph type="sldNum" sz="quarter" idx="7"/>
          </p:nvPr>
        </p:nvSpPr>
        <p:spPr/>
        <p:txBody>
          <a:bodyPr/>
          <a:lstStyle/>
          <a:p>
            <a:fld id="{B6F15528-21DE-4FAA-801E-634DDDAF4B2B}" type="slidenum">
              <a:rPr lang="fr-FR" smtClean="0"/>
              <a:t>16</a:t>
            </a:fld>
            <a:endParaRPr lang="fr-FR"/>
          </a:p>
        </p:txBody>
      </p:sp>
    </p:spTree>
    <p:extLst>
      <p:ext uri="{BB962C8B-B14F-4D97-AF65-F5344CB8AC3E}">
        <p14:creationId xmlns:p14="http://schemas.microsoft.com/office/powerpoint/2010/main" val="3613134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graphicFrame>
        <p:nvGraphicFramePr>
          <p:cNvPr id="7" name="Graphique 6">
            <a:extLst>
              <a:ext uri="{FF2B5EF4-FFF2-40B4-BE49-F238E27FC236}">
                <a16:creationId xmlns:a16="http://schemas.microsoft.com/office/drawing/2014/main" id="{33AA4D37-DDDD-4504-6A5C-12A0A0B6F07F}"/>
              </a:ext>
            </a:extLst>
          </p:cNvPr>
          <p:cNvGraphicFramePr/>
          <p:nvPr>
            <p:extLst>
              <p:ext uri="{D42A27DB-BD31-4B8C-83A1-F6EECF244321}">
                <p14:modId xmlns:p14="http://schemas.microsoft.com/office/powerpoint/2010/main" val="3734060072"/>
              </p:ext>
            </p:extLst>
          </p:nvPr>
        </p:nvGraphicFramePr>
        <p:xfrm>
          <a:off x="1915146" y="470099"/>
          <a:ext cx="15841760" cy="7496789"/>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a:extLst>
              <a:ext uri="{FF2B5EF4-FFF2-40B4-BE49-F238E27FC236}">
                <a16:creationId xmlns:a16="http://schemas.microsoft.com/office/drawing/2014/main" id="{B79A61F2-A14A-B44A-EF9F-72A90052272B}"/>
              </a:ext>
            </a:extLst>
          </p:cNvPr>
          <p:cNvSpPr txBox="1"/>
          <p:nvPr/>
        </p:nvSpPr>
        <p:spPr>
          <a:xfrm>
            <a:off x="1776720" y="7966889"/>
            <a:ext cx="7704856" cy="1167243"/>
          </a:xfrm>
          <a:prstGeom prst="rect">
            <a:avLst/>
          </a:prstGeom>
          <a:noFill/>
        </p:spPr>
        <p:txBody>
          <a:bodyPr wrap="square" rtlCol="0">
            <a:spAutoFit/>
          </a:bodyPr>
          <a:lstStyle/>
          <a:p>
            <a:pPr algn="just">
              <a:lnSpc>
                <a:spcPct val="107000"/>
              </a:lnSpc>
              <a:spcAft>
                <a:spcPts val="800"/>
              </a:spcAft>
            </a:pPr>
            <a:r>
              <a:rPr lang="fr-FR" sz="1800" dirty="0">
                <a:effectLst/>
                <a:latin typeface="Arial" panose="020B0604020202020204" pitchFamily="34" charset="0"/>
                <a:ea typeface="Calibri" panose="020F0502020204030204" pitchFamily="34" charset="0"/>
              </a:rPr>
              <a:t>Source : Dares, 2023</a:t>
            </a:r>
            <a:endParaRPr lang="fr-FR"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fr-FR" sz="1800" dirty="0">
                <a:effectLst/>
                <a:latin typeface="Arial" panose="020B0604020202020204" pitchFamily="34" charset="0"/>
                <a:ea typeface="Calibri" panose="020F0502020204030204" pitchFamily="34" charset="0"/>
              </a:rPr>
              <a:t>Note : France, hors Mayotte, au T4 de chaque année (sauf 2023, T1)</a:t>
            </a:r>
            <a:endParaRPr lang="fr-FR" sz="1800" dirty="0">
              <a:effectLst/>
              <a:latin typeface="Calibri" panose="020F0502020204030204" pitchFamily="34" charset="0"/>
              <a:ea typeface="Calibri" panose="020F0502020204030204" pitchFamily="34" charset="0"/>
            </a:endParaRPr>
          </a:p>
          <a:p>
            <a:pPr algn="just"/>
            <a:endParaRPr lang="fr-FR" dirty="0"/>
          </a:p>
        </p:txBody>
      </p:sp>
      <p:graphicFrame>
        <p:nvGraphicFramePr>
          <p:cNvPr id="11" name="Tableau 11">
            <a:extLst>
              <a:ext uri="{FF2B5EF4-FFF2-40B4-BE49-F238E27FC236}">
                <a16:creationId xmlns:a16="http://schemas.microsoft.com/office/drawing/2014/main" id="{80C697BB-99BF-C859-021C-0E4884158493}"/>
              </a:ext>
            </a:extLst>
          </p:cNvPr>
          <p:cNvGraphicFramePr>
            <a:graphicFrameLocks noGrp="1"/>
          </p:cNvGraphicFramePr>
          <p:nvPr>
            <p:extLst>
              <p:ext uri="{D42A27DB-BD31-4B8C-83A1-F6EECF244321}">
                <p14:modId xmlns:p14="http://schemas.microsoft.com/office/powerpoint/2010/main" val="3579542242"/>
              </p:ext>
            </p:extLst>
          </p:nvPr>
        </p:nvGraphicFramePr>
        <p:xfrm>
          <a:off x="11238284" y="8392942"/>
          <a:ext cx="6820198" cy="2621280"/>
        </p:xfrm>
        <a:graphic>
          <a:graphicData uri="http://schemas.openxmlformats.org/drawingml/2006/table">
            <a:tbl>
              <a:tblPr firstRow="1" bandRow="1">
                <a:tableStyleId>{BDBED569-4797-4DF1-A0F4-6AAB3CD982D8}</a:tableStyleId>
              </a:tblPr>
              <a:tblGrid>
                <a:gridCol w="3410099">
                  <a:extLst>
                    <a:ext uri="{9D8B030D-6E8A-4147-A177-3AD203B41FA5}">
                      <a16:colId xmlns:a16="http://schemas.microsoft.com/office/drawing/2014/main" val="2552810967"/>
                    </a:ext>
                  </a:extLst>
                </a:gridCol>
                <a:gridCol w="3410099">
                  <a:extLst>
                    <a:ext uri="{9D8B030D-6E8A-4147-A177-3AD203B41FA5}">
                      <a16:colId xmlns:a16="http://schemas.microsoft.com/office/drawing/2014/main" val="1380365639"/>
                    </a:ext>
                  </a:extLst>
                </a:gridCol>
              </a:tblGrid>
              <a:tr h="901688">
                <a:tc>
                  <a:txBody>
                    <a:bodyPr/>
                    <a:lstStyle/>
                    <a:p>
                      <a:pPr algn="ctr"/>
                      <a:r>
                        <a:rPr lang="fr-FR" sz="2000" b="0" u="none" strike="noStrike" dirty="0">
                          <a:solidFill>
                            <a:schemeClr val="tx1"/>
                          </a:solidFill>
                          <a:effectLst/>
                        </a:rPr>
                        <a:t>Nombre de demandeurs d’emploi de plus de 55 ans en catégorie A (T4 2021) </a:t>
                      </a:r>
                      <a:endParaRPr lang="fr-FR" sz="2000" dirty="0">
                        <a:solidFill>
                          <a:schemeClr val="tx1"/>
                        </a:solidFill>
                      </a:endParaRPr>
                    </a:p>
                  </a:txBody>
                  <a:tcPr/>
                </a:tc>
                <a:tc>
                  <a:txBody>
                    <a:bodyPr/>
                    <a:lstStyle/>
                    <a:p>
                      <a:pPr algn="ctr"/>
                      <a:r>
                        <a:rPr lang="fr-FR" sz="2000" b="0" u="none" strike="noStrike" dirty="0">
                          <a:solidFill>
                            <a:schemeClr val="tx1"/>
                          </a:solidFill>
                          <a:effectLst/>
                        </a:rPr>
                        <a:t>644 700</a:t>
                      </a:r>
                      <a:endParaRPr lang="fr-FR" sz="2000" dirty="0">
                        <a:solidFill>
                          <a:schemeClr val="tx1"/>
                        </a:solidFill>
                      </a:endParaRPr>
                    </a:p>
                  </a:txBody>
                  <a:tcPr/>
                </a:tc>
                <a:extLst>
                  <a:ext uri="{0D108BD9-81ED-4DB2-BD59-A6C34878D82A}">
                    <a16:rowId xmlns:a16="http://schemas.microsoft.com/office/drawing/2014/main" val="1553708237"/>
                  </a:ext>
                </a:extLst>
              </a:tr>
              <a:tr h="1321078">
                <a:tc>
                  <a:txBody>
                    <a:bodyPr/>
                    <a:lstStyle/>
                    <a:p>
                      <a:pPr algn="ctr"/>
                      <a:r>
                        <a:rPr lang="fr-FR" sz="2000" b="0" u="none" strike="noStrike" dirty="0">
                          <a:solidFill>
                            <a:schemeClr val="tx1"/>
                          </a:solidFill>
                          <a:effectLst/>
                        </a:rPr>
                        <a:t>Nombre de demandeurs d’emploi de moins de 25 ans en catégorie A (T1 2023, France métropolitaine)</a:t>
                      </a:r>
                      <a:endParaRPr lang="fr-FR" sz="20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0" u="none" strike="noStrike" dirty="0">
                          <a:solidFill>
                            <a:schemeClr val="tx1"/>
                          </a:solidFill>
                          <a:effectLst/>
                        </a:rPr>
                        <a:t>372 600</a:t>
                      </a:r>
                      <a:endParaRPr lang="fr-FR" sz="2000" dirty="0">
                        <a:solidFill>
                          <a:schemeClr val="tx1"/>
                        </a:solidFill>
                        <a:effectLst/>
                      </a:endParaRPr>
                    </a:p>
                    <a:p>
                      <a:pPr algn="ctr"/>
                      <a:endParaRPr lang="fr-FR" sz="2000" dirty="0">
                        <a:solidFill>
                          <a:schemeClr val="tx1"/>
                        </a:solidFill>
                      </a:endParaRPr>
                    </a:p>
                  </a:txBody>
                  <a:tcPr/>
                </a:tc>
                <a:extLst>
                  <a:ext uri="{0D108BD9-81ED-4DB2-BD59-A6C34878D82A}">
                    <a16:rowId xmlns:a16="http://schemas.microsoft.com/office/drawing/2014/main" val="2312282393"/>
                  </a:ext>
                </a:extLst>
              </a:tr>
            </a:tbl>
          </a:graphicData>
        </a:graphic>
      </p:graphicFrame>
      <p:sp>
        <p:nvSpPr>
          <p:cNvPr id="5" name="Espace réservé du numéro de diapositive 4">
            <a:extLst>
              <a:ext uri="{FF2B5EF4-FFF2-40B4-BE49-F238E27FC236}">
                <a16:creationId xmlns:a16="http://schemas.microsoft.com/office/drawing/2014/main" id="{6CF16B60-0A85-A305-71C5-0F5EBBD6BF58}"/>
              </a:ext>
            </a:extLst>
          </p:cNvPr>
          <p:cNvSpPr>
            <a:spLocks noGrp="1"/>
          </p:cNvSpPr>
          <p:nvPr>
            <p:ph type="sldNum" sz="quarter" idx="7"/>
          </p:nvPr>
        </p:nvSpPr>
        <p:spPr/>
        <p:txBody>
          <a:bodyPr/>
          <a:lstStyle/>
          <a:p>
            <a:fld id="{B6F15528-21DE-4FAA-801E-634DDDAF4B2B}" type="slidenum">
              <a:rPr lang="fr-FR" smtClean="0"/>
              <a:t>17</a:t>
            </a:fld>
            <a:endParaRPr lang="fr-FR"/>
          </a:p>
        </p:txBody>
      </p:sp>
    </p:spTree>
    <p:extLst>
      <p:ext uri="{BB962C8B-B14F-4D97-AF65-F5344CB8AC3E}">
        <p14:creationId xmlns:p14="http://schemas.microsoft.com/office/powerpoint/2010/main" val="3360523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ZoneTexte 4">
            <a:extLst>
              <a:ext uri="{FF2B5EF4-FFF2-40B4-BE49-F238E27FC236}">
                <a16:creationId xmlns:a16="http://schemas.microsoft.com/office/drawing/2014/main" id="{20D41F28-3853-6109-7E12-33A3002070DD}"/>
              </a:ext>
            </a:extLst>
          </p:cNvPr>
          <p:cNvSpPr txBox="1"/>
          <p:nvPr/>
        </p:nvSpPr>
        <p:spPr>
          <a:xfrm>
            <a:off x="4795466" y="4414746"/>
            <a:ext cx="12601400" cy="1107996"/>
          </a:xfrm>
          <a:prstGeom prst="rect">
            <a:avLst/>
          </a:prstGeom>
          <a:noFill/>
        </p:spPr>
        <p:txBody>
          <a:bodyPr wrap="square" rtlCol="0">
            <a:spAutoFit/>
          </a:bodyPr>
          <a:lstStyle/>
          <a:p>
            <a:r>
              <a:rPr lang="fr-FR" sz="6600" b="1" dirty="0">
                <a:effectLst>
                  <a:outerShdw blurRad="38100" dist="38100" dir="2700000" algn="tl">
                    <a:srgbClr val="000000">
                      <a:alpha val="43137"/>
                    </a:srgbClr>
                  </a:outerShdw>
                </a:effectLst>
              </a:rPr>
              <a:t>Salaires et niveaux de vie</a:t>
            </a:r>
          </a:p>
        </p:txBody>
      </p:sp>
      <p:sp>
        <p:nvSpPr>
          <p:cNvPr id="7" name="Espace réservé du numéro de diapositive 6">
            <a:extLst>
              <a:ext uri="{FF2B5EF4-FFF2-40B4-BE49-F238E27FC236}">
                <a16:creationId xmlns:a16="http://schemas.microsoft.com/office/drawing/2014/main" id="{5993A453-8A35-89D0-68DF-383FF7E33E0F}"/>
              </a:ext>
            </a:extLst>
          </p:cNvPr>
          <p:cNvSpPr>
            <a:spLocks noGrp="1"/>
          </p:cNvSpPr>
          <p:nvPr>
            <p:ph type="sldNum" sz="quarter" idx="7"/>
          </p:nvPr>
        </p:nvSpPr>
        <p:spPr/>
        <p:txBody>
          <a:bodyPr/>
          <a:lstStyle/>
          <a:p>
            <a:fld id="{B6F15528-21DE-4FAA-801E-634DDDAF4B2B}" type="slidenum">
              <a:rPr lang="fr-FR" smtClean="0"/>
              <a:t>18</a:t>
            </a:fld>
            <a:endParaRPr lang="fr-FR"/>
          </a:p>
        </p:txBody>
      </p:sp>
    </p:spTree>
    <p:extLst>
      <p:ext uri="{BB962C8B-B14F-4D97-AF65-F5344CB8AC3E}">
        <p14:creationId xmlns:p14="http://schemas.microsoft.com/office/powerpoint/2010/main" val="2002685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ZoneTexte 4">
            <a:extLst>
              <a:ext uri="{FF2B5EF4-FFF2-40B4-BE49-F238E27FC236}">
                <a16:creationId xmlns:a16="http://schemas.microsoft.com/office/drawing/2014/main" id="{CAD1991F-688C-A10D-8B0D-C49488CA4FC4}"/>
              </a:ext>
            </a:extLst>
          </p:cNvPr>
          <p:cNvSpPr txBox="1"/>
          <p:nvPr/>
        </p:nvSpPr>
        <p:spPr>
          <a:xfrm>
            <a:off x="2044179" y="307212"/>
            <a:ext cx="16417824" cy="10431061"/>
          </a:xfrm>
          <a:prstGeom prst="rect">
            <a:avLst/>
          </a:prstGeom>
          <a:noFill/>
        </p:spPr>
        <p:txBody>
          <a:bodyPr wrap="square" rtlCol="0">
            <a:spAutoFit/>
          </a:bodyPr>
          <a:lstStyle/>
          <a:p>
            <a:pPr algn="just" rtl="0">
              <a:spcBef>
                <a:spcPts val="500"/>
              </a:spcBef>
              <a:spcAft>
                <a:spcPts val="0"/>
              </a:spcAft>
            </a:pPr>
            <a:r>
              <a:rPr lang="fr-FR" sz="3200" b="0" i="0" u="none" strike="noStrike" dirty="0">
                <a:solidFill>
                  <a:srgbClr val="000000"/>
                </a:solidFill>
                <a:effectLst/>
              </a:rPr>
              <a:t>Le </a:t>
            </a:r>
            <a:r>
              <a:rPr lang="fr-FR" sz="3200" b="1" i="0" u="none" strike="noStrike" dirty="0">
                <a:solidFill>
                  <a:srgbClr val="000000"/>
                </a:solidFill>
                <a:effectLst/>
              </a:rPr>
              <a:t>salaire minimum interprofessionnel de croissance (SMIC)</a:t>
            </a:r>
            <a:r>
              <a:rPr lang="fr-FR" sz="3200" b="0" i="0" u="none" strike="noStrike" dirty="0">
                <a:solidFill>
                  <a:srgbClr val="000000"/>
                </a:solidFill>
                <a:effectLst/>
              </a:rPr>
              <a:t> est le salaire horaire, fixé par la loi, en dessous duquel il est interdit de rémunérer un salarié.</a:t>
            </a:r>
          </a:p>
          <a:p>
            <a:pPr algn="just" rtl="0">
              <a:spcBef>
                <a:spcPts val="500"/>
              </a:spcBef>
              <a:spcAft>
                <a:spcPts val="0"/>
              </a:spcAft>
            </a:pPr>
            <a:endParaRPr lang="fr-FR" sz="3200" dirty="0">
              <a:effectLst/>
            </a:endParaRPr>
          </a:p>
          <a:p>
            <a:pPr algn="just" rtl="0">
              <a:spcBef>
                <a:spcPts val="500"/>
              </a:spcBef>
              <a:spcAft>
                <a:spcPts val="0"/>
              </a:spcAft>
            </a:pPr>
            <a:r>
              <a:rPr lang="fr-FR" sz="3200" b="0" i="0" u="none" strike="noStrike" dirty="0">
                <a:solidFill>
                  <a:srgbClr val="000000"/>
                </a:solidFill>
                <a:effectLst/>
              </a:rPr>
              <a:t>Il est revalorisé (légalement) chaque année, le 1</a:t>
            </a:r>
            <a:r>
              <a:rPr lang="fr-FR" sz="3200" b="0" i="0" u="none" strike="noStrike" baseline="30000" dirty="0">
                <a:solidFill>
                  <a:srgbClr val="000000"/>
                </a:solidFill>
                <a:effectLst/>
              </a:rPr>
              <a:t>er</a:t>
            </a:r>
            <a:r>
              <a:rPr lang="fr-FR" sz="3200" b="0" i="0" u="none" strike="noStrike" dirty="0">
                <a:solidFill>
                  <a:srgbClr val="000000"/>
                </a:solidFill>
                <a:effectLst/>
              </a:rPr>
              <a:t> janvier, en tenant compte :</a:t>
            </a:r>
            <a:endParaRPr lang="fr-FR" sz="3200" dirty="0">
              <a:effectLst/>
            </a:endParaRPr>
          </a:p>
          <a:p>
            <a:pPr marL="457200" indent="-457200" algn="just" rtl="0" fontAlgn="base">
              <a:spcBef>
                <a:spcPts val="500"/>
              </a:spcBef>
              <a:spcAft>
                <a:spcPts val="0"/>
              </a:spcAft>
              <a:buFont typeface="Wingdings" panose="05000000000000000000" pitchFamily="2" charset="2"/>
              <a:buChar char="§"/>
            </a:pPr>
            <a:r>
              <a:rPr lang="fr-FR" sz="3200" b="0" i="1" u="none" strike="noStrike" dirty="0">
                <a:solidFill>
                  <a:srgbClr val="000000"/>
                </a:solidFill>
                <a:effectLst/>
              </a:rPr>
              <a:t> De l’inflation (hors tabac) pour les 20% des ménages les moins aisés ;</a:t>
            </a:r>
          </a:p>
          <a:p>
            <a:pPr marL="457200" indent="-457200" algn="just" rtl="0" fontAlgn="base">
              <a:spcBef>
                <a:spcPts val="0"/>
              </a:spcBef>
              <a:spcAft>
                <a:spcPts val="0"/>
              </a:spcAft>
              <a:buFont typeface="Wingdings" panose="05000000000000000000" pitchFamily="2" charset="2"/>
              <a:buChar char="§"/>
            </a:pPr>
            <a:r>
              <a:rPr lang="fr-FR" sz="3200" b="0" i="1" u="none" strike="noStrike" dirty="0">
                <a:solidFill>
                  <a:srgbClr val="000000"/>
                </a:solidFill>
                <a:effectLst/>
              </a:rPr>
              <a:t> De la moitié du gain de pouvoir d’achat du salaire horaire moyen des ouvriers et des employés (SHBOE).</a:t>
            </a:r>
          </a:p>
          <a:p>
            <a:pPr algn="just" rtl="0" fontAlgn="base">
              <a:spcBef>
                <a:spcPts val="0"/>
              </a:spcBef>
              <a:spcAft>
                <a:spcPts val="0"/>
              </a:spcAft>
              <a:buFont typeface="Arial" panose="020B0604020202020204" pitchFamily="34" charset="0"/>
              <a:buChar char="•"/>
            </a:pPr>
            <a:endParaRPr lang="fr-FR" sz="3200" b="0" i="1" u="none" strike="noStrike" dirty="0">
              <a:solidFill>
                <a:srgbClr val="000000"/>
              </a:solidFill>
              <a:effectLst/>
            </a:endParaRPr>
          </a:p>
          <a:p>
            <a:pPr algn="just" rtl="0">
              <a:spcBef>
                <a:spcPts val="500"/>
              </a:spcBef>
              <a:spcAft>
                <a:spcPts val="0"/>
              </a:spcAft>
            </a:pPr>
            <a:r>
              <a:rPr lang="fr-FR" sz="3200" b="0" i="0" u="none" strike="noStrike" dirty="0">
                <a:solidFill>
                  <a:srgbClr val="000000"/>
                </a:solidFill>
                <a:effectLst/>
              </a:rPr>
              <a:t>Une revalorisation exceptionnelle est possible en cours d’année si l’inflation pour les 20% des ménages les moins aisés est d’au moins 2% par rapport à l’indice des prix constaté pour la précédente revalorisation. </a:t>
            </a:r>
          </a:p>
          <a:p>
            <a:pPr algn="just" rtl="0">
              <a:spcBef>
                <a:spcPts val="500"/>
              </a:spcBef>
              <a:spcAft>
                <a:spcPts val="0"/>
              </a:spcAft>
            </a:pPr>
            <a:endParaRPr lang="fr-FR" sz="3200" b="0" i="0" u="none" strike="noStrike" dirty="0">
              <a:solidFill>
                <a:srgbClr val="000000"/>
              </a:solidFill>
              <a:effectLst/>
            </a:endParaRPr>
          </a:p>
          <a:p>
            <a:pPr algn="just" rtl="0">
              <a:spcBef>
                <a:spcPts val="500"/>
              </a:spcBef>
              <a:spcAft>
                <a:spcPts val="0"/>
              </a:spcAft>
            </a:pPr>
            <a:r>
              <a:rPr lang="fr-FR" sz="3200" i="1" dirty="0">
                <a:solidFill>
                  <a:schemeClr val="accent1">
                    <a:lumMod val="75000"/>
                  </a:schemeClr>
                </a:solidFill>
                <a:effectLst>
                  <a:outerShdw blurRad="38100" dist="38100" dir="2700000" algn="tl">
                    <a:srgbClr val="000000">
                      <a:alpha val="43137"/>
                    </a:srgbClr>
                  </a:outerShdw>
                </a:effectLst>
              </a:rPr>
              <a:t>Ainsi, en 2022, en raison d’une inflation relativement élevée, le SMIC a augmenté de :</a:t>
            </a:r>
          </a:p>
          <a:p>
            <a:pPr algn="just" rtl="0">
              <a:spcBef>
                <a:spcPts val="500"/>
              </a:spcBef>
              <a:spcAft>
                <a:spcPts val="0"/>
              </a:spcAft>
            </a:pPr>
            <a:endParaRPr lang="fr-FR" sz="3200" i="1" dirty="0">
              <a:solidFill>
                <a:schemeClr val="accent1">
                  <a:lumMod val="75000"/>
                </a:schemeClr>
              </a:solidFill>
              <a:effectLst>
                <a:outerShdw blurRad="38100" dist="38100" dir="2700000" algn="tl">
                  <a:srgbClr val="000000">
                    <a:alpha val="43137"/>
                  </a:srgbClr>
                </a:outerShdw>
              </a:effectLst>
            </a:endParaRPr>
          </a:p>
          <a:p>
            <a:pPr marL="457200" indent="-457200" algn="just" rtl="0">
              <a:spcBef>
                <a:spcPts val="500"/>
              </a:spcBef>
              <a:spcAft>
                <a:spcPts val="0"/>
              </a:spcAft>
              <a:buFont typeface="Wingdings" panose="05000000000000000000" pitchFamily="2" charset="2"/>
              <a:buChar char="Ø"/>
            </a:pPr>
            <a:r>
              <a:rPr lang="fr-FR" sz="3200" i="1" dirty="0">
                <a:solidFill>
                  <a:schemeClr val="accent1">
                    <a:lumMod val="75000"/>
                  </a:schemeClr>
                </a:solidFill>
                <a:effectLst>
                  <a:outerShdw blurRad="38100" dist="38100" dir="2700000" algn="tl">
                    <a:srgbClr val="000000">
                      <a:alpha val="43137"/>
                    </a:srgbClr>
                  </a:outerShdw>
                </a:effectLst>
              </a:rPr>
              <a:t>2,65% le 1</a:t>
            </a:r>
            <a:r>
              <a:rPr lang="fr-FR" sz="3200" i="1" baseline="30000" dirty="0">
                <a:solidFill>
                  <a:schemeClr val="accent1">
                    <a:lumMod val="75000"/>
                  </a:schemeClr>
                </a:solidFill>
                <a:effectLst>
                  <a:outerShdw blurRad="38100" dist="38100" dir="2700000" algn="tl">
                    <a:srgbClr val="000000">
                      <a:alpha val="43137"/>
                    </a:srgbClr>
                  </a:outerShdw>
                </a:effectLst>
              </a:rPr>
              <a:t>er</a:t>
            </a:r>
            <a:r>
              <a:rPr lang="fr-FR" sz="3200" i="1" dirty="0">
                <a:solidFill>
                  <a:schemeClr val="accent1">
                    <a:lumMod val="75000"/>
                  </a:schemeClr>
                </a:solidFill>
                <a:effectLst>
                  <a:outerShdw blurRad="38100" dist="38100" dir="2700000" algn="tl">
                    <a:srgbClr val="000000">
                      <a:alpha val="43137"/>
                    </a:srgbClr>
                  </a:outerShdw>
                </a:effectLst>
              </a:rPr>
              <a:t> mai</a:t>
            </a:r>
          </a:p>
          <a:p>
            <a:pPr marL="457200" indent="-457200" algn="just" rtl="0">
              <a:spcBef>
                <a:spcPts val="500"/>
              </a:spcBef>
              <a:spcAft>
                <a:spcPts val="0"/>
              </a:spcAft>
              <a:buFont typeface="Wingdings" panose="05000000000000000000" pitchFamily="2" charset="2"/>
              <a:buChar char="Ø"/>
            </a:pPr>
            <a:r>
              <a:rPr lang="fr-FR" sz="3200" i="1" dirty="0">
                <a:solidFill>
                  <a:schemeClr val="accent1">
                    <a:lumMod val="75000"/>
                  </a:schemeClr>
                </a:solidFill>
                <a:effectLst>
                  <a:outerShdw blurRad="38100" dist="38100" dir="2700000" algn="tl">
                    <a:srgbClr val="000000">
                      <a:alpha val="43137"/>
                    </a:srgbClr>
                  </a:outerShdw>
                </a:effectLst>
              </a:rPr>
              <a:t>2,01% le 1</a:t>
            </a:r>
            <a:r>
              <a:rPr lang="fr-FR" sz="3200" i="1" baseline="30000" dirty="0">
                <a:solidFill>
                  <a:schemeClr val="accent1">
                    <a:lumMod val="75000"/>
                  </a:schemeClr>
                </a:solidFill>
                <a:effectLst>
                  <a:outerShdw blurRad="38100" dist="38100" dir="2700000" algn="tl">
                    <a:srgbClr val="000000">
                      <a:alpha val="43137"/>
                    </a:srgbClr>
                  </a:outerShdw>
                </a:effectLst>
              </a:rPr>
              <a:t>er</a:t>
            </a:r>
            <a:r>
              <a:rPr lang="fr-FR" sz="3200" i="1" dirty="0">
                <a:solidFill>
                  <a:schemeClr val="accent1">
                    <a:lumMod val="75000"/>
                  </a:schemeClr>
                </a:solidFill>
                <a:effectLst>
                  <a:outerShdw blurRad="38100" dist="38100" dir="2700000" algn="tl">
                    <a:srgbClr val="000000">
                      <a:alpha val="43137"/>
                    </a:srgbClr>
                  </a:outerShdw>
                </a:effectLst>
              </a:rPr>
              <a:t> août</a:t>
            </a:r>
          </a:p>
          <a:p>
            <a:pPr marL="457200" indent="-457200" algn="just" rtl="0">
              <a:spcBef>
                <a:spcPts val="500"/>
              </a:spcBef>
              <a:spcAft>
                <a:spcPts val="0"/>
              </a:spcAft>
              <a:buFont typeface="Wingdings" panose="05000000000000000000" pitchFamily="2" charset="2"/>
              <a:buChar char="Ø"/>
            </a:pPr>
            <a:endParaRPr lang="fr-FR" sz="3200" dirty="0">
              <a:effectLst/>
            </a:endParaRPr>
          </a:p>
          <a:p>
            <a:pPr algn="just" rtl="0">
              <a:spcBef>
                <a:spcPts val="500"/>
              </a:spcBef>
              <a:spcAft>
                <a:spcPts val="0"/>
              </a:spcAft>
            </a:pPr>
            <a:r>
              <a:rPr lang="fr-FR" sz="3200" b="0" i="0" u="none" strike="noStrike" dirty="0">
                <a:solidFill>
                  <a:srgbClr val="000000"/>
                </a:solidFill>
                <a:effectLst/>
              </a:rPr>
              <a:t>Le Gouvernement peut décider d’une revalorisation supérieure à la revalorisation légale (« coup de pouce »).</a:t>
            </a:r>
            <a:endParaRPr lang="fr-FR" sz="3200" dirty="0">
              <a:effectLst/>
            </a:endParaRPr>
          </a:p>
          <a:p>
            <a:endParaRPr lang="fr-FR" dirty="0"/>
          </a:p>
        </p:txBody>
      </p:sp>
      <p:sp>
        <p:nvSpPr>
          <p:cNvPr id="7" name="Espace réservé du numéro de diapositive 6">
            <a:extLst>
              <a:ext uri="{FF2B5EF4-FFF2-40B4-BE49-F238E27FC236}">
                <a16:creationId xmlns:a16="http://schemas.microsoft.com/office/drawing/2014/main" id="{B9517F39-4EC0-590C-BD54-BD776D7F96A4}"/>
              </a:ext>
            </a:extLst>
          </p:cNvPr>
          <p:cNvSpPr>
            <a:spLocks noGrp="1"/>
          </p:cNvSpPr>
          <p:nvPr>
            <p:ph type="sldNum" sz="quarter" idx="7"/>
          </p:nvPr>
        </p:nvSpPr>
        <p:spPr/>
        <p:txBody>
          <a:bodyPr/>
          <a:lstStyle/>
          <a:p>
            <a:fld id="{B6F15528-21DE-4FAA-801E-634DDDAF4B2B}" type="slidenum">
              <a:rPr lang="fr-FR" smtClean="0"/>
              <a:t>19</a:t>
            </a:fld>
            <a:endParaRPr lang="fr-FR"/>
          </a:p>
        </p:txBody>
      </p:sp>
    </p:spTree>
    <p:extLst>
      <p:ext uri="{BB962C8B-B14F-4D97-AF65-F5344CB8AC3E}">
        <p14:creationId xmlns:p14="http://schemas.microsoft.com/office/powerpoint/2010/main" val="99239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4606033"/>
            <a:ext cx="18093690" cy="1015663"/>
          </a:xfrm>
        </p:spPr>
        <p:txBody>
          <a:bodyPr/>
          <a:lstStyle/>
          <a:p>
            <a:pPr algn="ctr"/>
            <a:r>
              <a:rPr lang="fr-FR" sz="6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PIB et comptes publics</a:t>
            </a: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Espace réservé du numéro de diapositive 4">
            <a:extLst>
              <a:ext uri="{FF2B5EF4-FFF2-40B4-BE49-F238E27FC236}">
                <a16:creationId xmlns:a16="http://schemas.microsoft.com/office/drawing/2014/main" id="{442A8D54-B691-1839-3589-9561F920E526}"/>
              </a:ext>
            </a:extLst>
          </p:cNvPr>
          <p:cNvSpPr>
            <a:spLocks noGrp="1"/>
          </p:cNvSpPr>
          <p:nvPr>
            <p:ph type="sldNum" sz="quarter" idx="7"/>
          </p:nvPr>
        </p:nvSpPr>
        <p:spPr/>
        <p:txBody>
          <a:bodyPr/>
          <a:lstStyle/>
          <a:p>
            <a:fld id="{B6F15528-21DE-4FAA-801E-634DDDAF4B2B}" type="slidenum">
              <a:rPr lang="fr-FR" smtClean="0"/>
              <a:t>2</a:t>
            </a:fld>
            <a:endParaRPr lang="fr-FR"/>
          </a:p>
        </p:txBody>
      </p:sp>
    </p:spTree>
    <p:extLst>
      <p:ext uri="{BB962C8B-B14F-4D97-AF65-F5344CB8AC3E}">
        <p14:creationId xmlns:p14="http://schemas.microsoft.com/office/powerpoint/2010/main" val="887463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graphicFrame>
        <p:nvGraphicFramePr>
          <p:cNvPr id="5" name="Graphique 4">
            <a:extLst>
              <a:ext uri="{FF2B5EF4-FFF2-40B4-BE49-F238E27FC236}">
                <a16:creationId xmlns:a16="http://schemas.microsoft.com/office/drawing/2014/main" id="{6DA4546D-53BF-A64B-7746-4ABE40A4AACB}"/>
              </a:ext>
            </a:extLst>
          </p:cNvPr>
          <p:cNvGraphicFramePr/>
          <p:nvPr>
            <p:extLst>
              <p:ext uri="{D42A27DB-BD31-4B8C-83A1-F6EECF244321}">
                <p14:modId xmlns:p14="http://schemas.microsoft.com/office/powerpoint/2010/main" val="321591852"/>
              </p:ext>
            </p:extLst>
          </p:nvPr>
        </p:nvGraphicFramePr>
        <p:xfrm>
          <a:off x="2059162" y="1262187"/>
          <a:ext cx="15841760" cy="7776865"/>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a:extLst>
              <a:ext uri="{FF2B5EF4-FFF2-40B4-BE49-F238E27FC236}">
                <a16:creationId xmlns:a16="http://schemas.microsoft.com/office/drawing/2014/main" id="{BB5D6C61-66E8-8968-5A7D-CC95B60B0500}"/>
              </a:ext>
            </a:extLst>
          </p:cNvPr>
          <p:cNvSpPr txBox="1"/>
          <p:nvPr/>
        </p:nvSpPr>
        <p:spPr>
          <a:xfrm>
            <a:off x="2491210" y="9101767"/>
            <a:ext cx="5616624" cy="369332"/>
          </a:xfrm>
          <a:prstGeom prst="rect">
            <a:avLst/>
          </a:prstGeom>
          <a:noFill/>
        </p:spPr>
        <p:txBody>
          <a:bodyPr wrap="square" rtlCol="0">
            <a:spAutoFit/>
          </a:bodyPr>
          <a:lstStyle/>
          <a:p>
            <a:r>
              <a:rPr lang="fr-FR" dirty="0"/>
              <a:t>Source : Dares, 2021</a:t>
            </a:r>
          </a:p>
        </p:txBody>
      </p:sp>
      <p:sp>
        <p:nvSpPr>
          <p:cNvPr id="7" name="Espace réservé du numéro de diapositive 6">
            <a:extLst>
              <a:ext uri="{FF2B5EF4-FFF2-40B4-BE49-F238E27FC236}">
                <a16:creationId xmlns:a16="http://schemas.microsoft.com/office/drawing/2014/main" id="{35D3973A-0E0B-07B6-223E-A295DDA778DB}"/>
              </a:ext>
            </a:extLst>
          </p:cNvPr>
          <p:cNvSpPr>
            <a:spLocks noGrp="1"/>
          </p:cNvSpPr>
          <p:nvPr>
            <p:ph type="sldNum" sz="quarter" idx="7"/>
          </p:nvPr>
        </p:nvSpPr>
        <p:spPr/>
        <p:txBody>
          <a:bodyPr/>
          <a:lstStyle/>
          <a:p>
            <a:fld id="{B6F15528-21DE-4FAA-801E-634DDDAF4B2B}" type="slidenum">
              <a:rPr lang="fr-FR" smtClean="0"/>
              <a:t>20</a:t>
            </a:fld>
            <a:endParaRPr lang="fr-FR"/>
          </a:p>
        </p:txBody>
      </p:sp>
    </p:spTree>
    <p:extLst>
      <p:ext uri="{BB962C8B-B14F-4D97-AF65-F5344CB8AC3E}">
        <p14:creationId xmlns:p14="http://schemas.microsoft.com/office/powerpoint/2010/main" val="2289485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graphicFrame>
        <p:nvGraphicFramePr>
          <p:cNvPr id="5" name="Tableau 4">
            <a:extLst>
              <a:ext uri="{FF2B5EF4-FFF2-40B4-BE49-F238E27FC236}">
                <a16:creationId xmlns:a16="http://schemas.microsoft.com/office/drawing/2014/main" id="{917312F4-C93E-FFF3-F649-4E5FAE46EC3F}"/>
              </a:ext>
            </a:extLst>
          </p:cNvPr>
          <p:cNvGraphicFramePr>
            <a:graphicFrameLocks noGrp="1"/>
          </p:cNvGraphicFramePr>
          <p:nvPr>
            <p:extLst>
              <p:ext uri="{D42A27DB-BD31-4B8C-83A1-F6EECF244321}">
                <p14:modId xmlns:p14="http://schemas.microsoft.com/office/powerpoint/2010/main" val="3902548339"/>
              </p:ext>
            </p:extLst>
          </p:nvPr>
        </p:nvGraphicFramePr>
        <p:xfrm>
          <a:off x="17520" y="980232"/>
          <a:ext cx="11114650" cy="6202880"/>
        </p:xfrm>
        <a:graphic>
          <a:graphicData uri="http://schemas.openxmlformats.org/drawingml/2006/table">
            <a:tbl>
              <a:tblPr firstRow="1" firstCol="1" bandRow="1">
                <a:tableStyleId>{5A111915-BE36-4E01-A7E5-04B1672EAD32}</a:tableStyleId>
              </a:tblPr>
              <a:tblGrid>
                <a:gridCol w="5557325">
                  <a:extLst>
                    <a:ext uri="{9D8B030D-6E8A-4147-A177-3AD203B41FA5}">
                      <a16:colId xmlns:a16="http://schemas.microsoft.com/office/drawing/2014/main" val="314163806"/>
                    </a:ext>
                  </a:extLst>
                </a:gridCol>
                <a:gridCol w="5557325">
                  <a:extLst>
                    <a:ext uri="{9D8B030D-6E8A-4147-A177-3AD203B41FA5}">
                      <a16:colId xmlns:a16="http://schemas.microsoft.com/office/drawing/2014/main" val="3808199908"/>
                    </a:ext>
                  </a:extLst>
                </a:gridCol>
              </a:tblGrid>
              <a:tr h="1889432">
                <a:tc gridSpan="2">
                  <a:txBody>
                    <a:bodyPr/>
                    <a:lstStyle/>
                    <a:p>
                      <a:pPr algn="ctr">
                        <a:lnSpc>
                          <a:spcPct val="107000"/>
                        </a:lnSpc>
                        <a:spcAft>
                          <a:spcPts val="800"/>
                        </a:spcAft>
                      </a:pPr>
                      <a:r>
                        <a:rPr lang="fr-FR" sz="3600" dirty="0">
                          <a:effectLst/>
                        </a:rPr>
                        <a:t>Distribution des salaires mensuels nets en équivalent temps plein (EQTP, en euros) en 2021</a:t>
                      </a:r>
                      <a:r>
                        <a:rPr lang="fr-FR" sz="2800" dirty="0">
                          <a:effectLst/>
                        </a:rPr>
                        <a:t> </a:t>
                      </a:r>
                      <a:endParaRPr lang="fr-FR" sz="2800" dirty="0">
                        <a:effectLst/>
                        <a:latin typeface="Calibri" panose="020F0502020204030204" pitchFamily="34" charset="0"/>
                        <a:ea typeface="Calibri" panose="020F0502020204030204" pitchFamily="34" charset="0"/>
                      </a:endParaRPr>
                    </a:p>
                  </a:txBody>
                  <a:tcPr marL="68580" marR="68580" marT="0" marB="0"/>
                </a:tc>
                <a:tc hMerge="1">
                  <a:txBody>
                    <a:bodyPr/>
                    <a:lstStyle/>
                    <a:p>
                      <a:endParaRPr lang="fr-FR"/>
                    </a:p>
                  </a:txBody>
                  <a:tcPr/>
                </a:tc>
                <a:extLst>
                  <a:ext uri="{0D108BD9-81ED-4DB2-BD59-A6C34878D82A}">
                    <a16:rowId xmlns:a16="http://schemas.microsoft.com/office/drawing/2014/main" val="3371894663"/>
                  </a:ext>
                </a:extLst>
              </a:tr>
              <a:tr h="479272">
                <a:tc>
                  <a:txBody>
                    <a:bodyPr/>
                    <a:lstStyle/>
                    <a:p>
                      <a:pPr algn="ctr">
                        <a:lnSpc>
                          <a:spcPct val="107000"/>
                        </a:lnSpc>
                        <a:spcAft>
                          <a:spcPts val="800"/>
                        </a:spcAft>
                      </a:pPr>
                      <a:r>
                        <a:rPr lang="fr-FR" sz="2800" dirty="0">
                          <a:effectLst/>
                        </a:rPr>
                        <a:t>D1</a:t>
                      </a:r>
                      <a:endParaRPr lang="fr-FR" sz="2800" dirty="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fr-FR" sz="2800" dirty="0">
                          <a:effectLst/>
                        </a:rPr>
                        <a:t>1 366</a:t>
                      </a:r>
                      <a:endParaRPr lang="fr-FR" sz="2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095924506"/>
                  </a:ext>
                </a:extLst>
              </a:tr>
              <a:tr h="479272">
                <a:tc>
                  <a:txBody>
                    <a:bodyPr/>
                    <a:lstStyle/>
                    <a:p>
                      <a:pPr algn="ctr">
                        <a:lnSpc>
                          <a:spcPct val="107000"/>
                        </a:lnSpc>
                        <a:spcAft>
                          <a:spcPts val="800"/>
                        </a:spcAft>
                      </a:pPr>
                      <a:r>
                        <a:rPr lang="fr-FR" sz="2800">
                          <a:effectLst/>
                        </a:rPr>
                        <a:t>D2</a:t>
                      </a:r>
                      <a:endParaRPr lang="fr-FR" sz="28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fr-FR" sz="2800" dirty="0">
                          <a:effectLst/>
                        </a:rPr>
                        <a:t>1 520</a:t>
                      </a:r>
                      <a:endParaRPr lang="fr-FR" sz="2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756584597"/>
                  </a:ext>
                </a:extLst>
              </a:tr>
              <a:tr h="479272">
                <a:tc>
                  <a:txBody>
                    <a:bodyPr/>
                    <a:lstStyle/>
                    <a:p>
                      <a:pPr algn="ctr">
                        <a:lnSpc>
                          <a:spcPct val="107000"/>
                        </a:lnSpc>
                        <a:spcAft>
                          <a:spcPts val="800"/>
                        </a:spcAft>
                      </a:pPr>
                      <a:r>
                        <a:rPr lang="fr-FR" sz="2800">
                          <a:effectLst/>
                        </a:rPr>
                        <a:t>D3</a:t>
                      </a:r>
                      <a:endParaRPr lang="fr-FR" sz="28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fr-FR" sz="2800" dirty="0">
                          <a:effectLst/>
                        </a:rPr>
                        <a:t>1 664</a:t>
                      </a:r>
                      <a:endParaRPr lang="fr-FR" sz="2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003314907"/>
                  </a:ext>
                </a:extLst>
              </a:tr>
              <a:tr h="479272">
                <a:tc>
                  <a:txBody>
                    <a:bodyPr/>
                    <a:lstStyle/>
                    <a:p>
                      <a:pPr algn="ctr">
                        <a:lnSpc>
                          <a:spcPct val="107000"/>
                        </a:lnSpc>
                        <a:spcAft>
                          <a:spcPts val="800"/>
                        </a:spcAft>
                      </a:pPr>
                      <a:r>
                        <a:rPr lang="fr-FR" sz="2800">
                          <a:effectLst/>
                        </a:rPr>
                        <a:t>D4</a:t>
                      </a:r>
                      <a:endParaRPr lang="fr-FR" sz="28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fr-FR" sz="2800" dirty="0">
                          <a:effectLst/>
                        </a:rPr>
                        <a:t>1 825</a:t>
                      </a:r>
                      <a:endParaRPr lang="fr-FR" sz="2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783026349"/>
                  </a:ext>
                </a:extLst>
              </a:tr>
              <a:tr h="479272">
                <a:tc>
                  <a:txBody>
                    <a:bodyPr/>
                    <a:lstStyle/>
                    <a:p>
                      <a:pPr algn="ctr">
                        <a:lnSpc>
                          <a:spcPct val="107000"/>
                        </a:lnSpc>
                        <a:spcAft>
                          <a:spcPts val="800"/>
                        </a:spcAft>
                      </a:pPr>
                      <a:r>
                        <a:rPr lang="fr-FR" sz="2800" b="1" dirty="0">
                          <a:effectLst>
                            <a:outerShdw blurRad="38100" dist="38100" dir="2700000" algn="tl">
                              <a:srgbClr val="000000">
                                <a:alpha val="43137"/>
                              </a:srgbClr>
                            </a:outerShdw>
                          </a:effectLst>
                        </a:rPr>
                        <a:t>D5</a:t>
                      </a:r>
                      <a:endParaRPr lang="fr-FR" sz="2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fr-FR" sz="2800" b="1" dirty="0">
                          <a:effectLst>
                            <a:outerShdw blurRad="38100" dist="38100" dir="2700000" algn="tl">
                              <a:srgbClr val="000000">
                                <a:alpha val="43137"/>
                              </a:srgbClr>
                            </a:outerShdw>
                          </a:effectLst>
                        </a:rPr>
                        <a:t>2 012</a:t>
                      </a:r>
                      <a:endParaRPr lang="fr-FR" sz="2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44980672"/>
                  </a:ext>
                </a:extLst>
              </a:tr>
              <a:tr h="479272">
                <a:tc>
                  <a:txBody>
                    <a:bodyPr/>
                    <a:lstStyle/>
                    <a:p>
                      <a:pPr algn="ctr">
                        <a:lnSpc>
                          <a:spcPct val="107000"/>
                        </a:lnSpc>
                        <a:spcAft>
                          <a:spcPts val="800"/>
                        </a:spcAft>
                      </a:pPr>
                      <a:r>
                        <a:rPr lang="fr-FR" sz="2800">
                          <a:effectLst/>
                        </a:rPr>
                        <a:t>D6</a:t>
                      </a:r>
                      <a:endParaRPr lang="fr-FR" sz="28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fr-FR" sz="2800" dirty="0">
                          <a:effectLst/>
                        </a:rPr>
                        <a:t>2 243</a:t>
                      </a:r>
                      <a:endParaRPr lang="fr-FR" sz="2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444477373"/>
                  </a:ext>
                </a:extLst>
              </a:tr>
              <a:tr h="479272">
                <a:tc>
                  <a:txBody>
                    <a:bodyPr/>
                    <a:lstStyle/>
                    <a:p>
                      <a:pPr algn="ctr">
                        <a:lnSpc>
                          <a:spcPct val="107000"/>
                        </a:lnSpc>
                        <a:spcAft>
                          <a:spcPts val="800"/>
                        </a:spcAft>
                      </a:pPr>
                      <a:r>
                        <a:rPr lang="fr-FR" sz="2800">
                          <a:effectLst/>
                        </a:rPr>
                        <a:t>D7</a:t>
                      </a:r>
                      <a:endParaRPr lang="fr-FR" sz="28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fr-FR" sz="2800" dirty="0">
                          <a:effectLst/>
                        </a:rPr>
                        <a:t>2 558</a:t>
                      </a:r>
                      <a:endParaRPr lang="fr-FR" sz="2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051611734"/>
                  </a:ext>
                </a:extLst>
              </a:tr>
              <a:tr h="479272">
                <a:tc>
                  <a:txBody>
                    <a:bodyPr/>
                    <a:lstStyle/>
                    <a:p>
                      <a:pPr algn="ctr">
                        <a:lnSpc>
                          <a:spcPct val="107000"/>
                        </a:lnSpc>
                        <a:spcAft>
                          <a:spcPts val="800"/>
                        </a:spcAft>
                      </a:pPr>
                      <a:r>
                        <a:rPr lang="fr-FR" sz="2800">
                          <a:effectLst/>
                        </a:rPr>
                        <a:t>D8</a:t>
                      </a:r>
                      <a:endParaRPr lang="fr-FR" sz="28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fr-FR" sz="2800" dirty="0">
                          <a:effectLst/>
                        </a:rPr>
                        <a:t>3 041</a:t>
                      </a:r>
                      <a:endParaRPr lang="fr-FR" sz="2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11979352"/>
                  </a:ext>
                </a:extLst>
              </a:tr>
              <a:tr h="479272">
                <a:tc>
                  <a:txBody>
                    <a:bodyPr/>
                    <a:lstStyle/>
                    <a:p>
                      <a:pPr algn="ctr">
                        <a:lnSpc>
                          <a:spcPct val="107000"/>
                        </a:lnSpc>
                        <a:spcAft>
                          <a:spcPts val="800"/>
                        </a:spcAft>
                      </a:pPr>
                      <a:r>
                        <a:rPr lang="fr-FR" sz="2800">
                          <a:effectLst/>
                        </a:rPr>
                        <a:t>D9</a:t>
                      </a:r>
                      <a:endParaRPr lang="fr-FR" sz="280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07000"/>
                        </a:lnSpc>
                        <a:spcAft>
                          <a:spcPts val="800"/>
                        </a:spcAft>
                      </a:pPr>
                      <a:r>
                        <a:rPr lang="fr-FR" sz="2800" dirty="0">
                          <a:effectLst/>
                        </a:rPr>
                        <a:t>4 010</a:t>
                      </a:r>
                      <a:endParaRPr lang="fr-FR" sz="2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588205779"/>
                  </a:ext>
                </a:extLst>
              </a:tr>
            </a:tbl>
          </a:graphicData>
        </a:graphic>
      </p:graphicFrame>
      <p:sp>
        <p:nvSpPr>
          <p:cNvPr id="7" name="ZoneTexte 6">
            <a:extLst>
              <a:ext uri="{FF2B5EF4-FFF2-40B4-BE49-F238E27FC236}">
                <a16:creationId xmlns:a16="http://schemas.microsoft.com/office/drawing/2014/main" id="{C28C3FE4-23B2-9097-4AF5-A6D2BCBD46DC}"/>
              </a:ext>
            </a:extLst>
          </p:cNvPr>
          <p:cNvSpPr txBox="1"/>
          <p:nvPr/>
        </p:nvSpPr>
        <p:spPr>
          <a:xfrm>
            <a:off x="4990208" y="7480990"/>
            <a:ext cx="10960201" cy="2455288"/>
          </a:xfrm>
          <a:prstGeom prst="rect">
            <a:avLst/>
          </a:prstGeom>
          <a:noFill/>
        </p:spPr>
        <p:txBody>
          <a:bodyPr wrap="square" rtlCol="0">
            <a:spAutoFit/>
          </a:bodyPr>
          <a:lstStyle/>
          <a:p>
            <a:pPr algn="just">
              <a:lnSpc>
                <a:spcPct val="107000"/>
              </a:lnSpc>
              <a:spcAft>
                <a:spcPts val="800"/>
              </a:spcAft>
            </a:pPr>
            <a:r>
              <a:rPr lang="fr-FR" sz="1800" dirty="0">
                <a:effectLst/>
                <a:latin typeface="Arial" panose="020B0604020202020204" pitchFamily="34" charset="0"/>
                <a:ea typeface="Calibri" panose="020F0502020204030204" pitchFamily="34" charset="0"/>
              </a:rPr>
              <a:t>Source : INSEE, 2023</a:t>
            </a:r>
          </a:p>
          <a:p>
            <a:pPr algn="just">
              <a:lnSpc>
                <a:spcPct val="107000"/>
              </a:lnSpc>
              <a:spcAft>
                <a:spcPts val="800"/>
              </a:spcAft>
            </a:pPr>
            <a:r>
              <a:rPr lang="fr-FR" sz="1800" b="0" i="0" u="none" strike="noStrike" dirty="0">
                <a:solidFill>
                  <a:srgbClr val="000000"/>
                </a:solidFill>
                <a:effectLst/>
                <a:latin typeface="Arial" panose="020B0604020202020204" pitchFamily="34" charset="0"/>
              </a:rPr>
              <a:t>Champ : France hors Mayotte, salariés du privé et des entreprises publiques, y compris bénéficiaires de contrats aidés et de contrats de professionnalisation ; hors apprentis, stagiaires, salariés agricoles et salariés des particuliers employeurs. </a:t>
            </a:r>
            <a:endParaRPr lang="fr-FR"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fr-FR" sz="1800" dirty="0">
                <a:effectLst/>
                <a:latin typeface="Arial" panose="020B0604020202020204" pitchFamily="34" charset="0"/>
                <a:ea typeface="Calibri" panose="020F0502020204030204" pitchFamily="34" charset="0"/>
              </a:rPr>
              <a:t>Lecture : En 2021, en France, 20% des salariés en EQTP perçoivent un salaire mensuel net inférieur à 1 520 euros (D2)</a:t>
            </a:r>
            <a:endParaRPr lang="fr-FR" sz="1800" dirty="0">
              <a:effectLst/>
              <a:latin typeface="Calibri" panose="020F0502020204030204" pitchFamily="34" charset="0"/>
              <a:ea typeface="Calibri" panose="020F0502020204030204" pitchFamily="34" charset="0"/>
            </a:endParaRPr>
          </a:p>
          <a:p>
            <a:endParaRPr lang="fr-FR" dirty="0"/>
          </a:p>
        </p:txBody>
      </p:sp>
      <p:graphicFrame>
        <p:nvGraphicFramePr>
          <p:cNvPr id="9" name="Tableau 9">
            <a:extLst>
              <a:ext uri="{FF2B5EF4-FFF2-40B4-BE49-F238E27FC236}">
                <a16:creationId xmlns:a16="http://schemas.microsoft.com/office/drawing/2014/main" id="{76513991-A9EF-B844-D8FB-E4B226263E63}"/>
              </a:ext>
            </a:extLst>
          </p:cNvPr>
          <p:cNvGraphicFramePr>
            <a:graphicFrameLocks noGrp="1"/>
          </p:cNvGraphicFramePr>
          <p:nvPr>
            <p:extLst>
              <p:ext uri="{D42A27DB-BD31-4B8C-83A1-F6EECF244321}">
                <p14:modId xmlns:p14="http://schemas.microsoft.com/office/powerpoint/2010/main" val="2257912539"/>
              </p:ext>
            </p:extLst>
          </p:nvPr>
        </p:nvGraphicFramePr>
        <p:xfrm>
          <a:off x="11636226" y="980232"/>
          <a:ext cx="8467874" cy="6202880"/>
        </p:xfrm>
        <a:graphic>
          <a:graphicData uri="http://schemas.openxmlformats.org/drawingml/2006/table">
            <a:tbl>
              <a:tblPr firstRow="1" bandRow="1">
                <a:tableStyleId>{5A111915-BE36-4E01-A7E5-04B1672EAD32}</a:tableStyleId>
              </a:tblPr>
              <a:tblGrid>
                <a:gridCol w="4233937">
                  <a:extLst>
                    <a:ext uri="{9D8B030D-6E8A-4147-A177-3AD203B41FA5}">
                      <a16:colId xmlns:a16="http://schemas.microsoft.com/office/drawing/2014/main" val="2598344351"/>
                    </a:ext>
                  </a:extLst>
                </a:gridCol>
                <a:gridCol w="4233937">
                  <a:extLst>
                    <a:ext uri="{9D8B030D-6E8A-4147-A177-3AD203B41FA5}">
                      <a16:colId xmlns:a16="http://schemas.microsoft.com/office/drawing/2014/main" val="809694826"/>
                    </a:ext>
                  </a:extLst>
                </a:gridCol>
              </a:tblGrid>
              <a:tr h="689660">
                <a:tc gridSpan="2">
                  <a:txBody>
                    <a:bodyPr/>
                    <a:lstStyle/>
                    <a:p>
                      <a:pPr algn="ctr"/>
                      <a:r>
                        <a:rPr lang="fr-FR" sz="3200" b="1" u="none" strike="noStrike" dirty="0">
                          <a:solidFill>
                            <a:schemeClr val="bg1"/>
                          </a:solidFill>
                          <a:effectLst/>
                        </a:rPr>
                        <a:t>Salaire net mensuel moyen en EQTP par catégories socioprofessionnelles et genre en 2021</a:t>
                      </a:r>
                      <a:endParaRPr lang="fr-FR" sz="3200" b="1" dirty="0">
                        <a:solidFill>
                          <a:schemeClr val="bg1"/>
                        </a:solidFill>
                      </a:endParaRPr>
                    </a:p>
                  </a:txBody>
                  <a:tcPr/>
                </a:tc>
                <a:tc hMerge="1">
                  <a:txBody>
                    <a:bodyPr/>
                    <a:lstStyle/>
                    <a:p>
                      <a:endParaRPr lang="fr-FR" dirty="0"/>
                    </a:p>
                  </a:txBody>
                  <a:tcPr/>
                </a:tc>
                <a:extLst>
                  <a:ext uri="{0D108BD9-81ED-4DB2-BD59-A6C34878D82A}">
                    <a16:rowId xmlns:a16="http://schemas.microsoft.com/office/drawing/2014/main" val="3247446652"/>
                  </a:ext>
                </a:extLst>
              </a:tr>
              <a:tr h="689660">
                <a:tc>
                  <a:txBody>
                    <a:bodyPr/>
                    <a:lstStyle/>
                    <a:p>
                      <a:r>
                        <a:rPr lang="fr-FR" sz="2800" dirty="0">
                          <a:solidFill>
                            <a:schemeClr val="tx1"/>
                          </a:solidFill>
                        </a:rPr>
                        <a:t>Cadres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800" b="0" u="none" strike="noStrike" dirty="0">
                          <a:solidFill>
                            <a:schemeClr val="tx1"/>
                          </a:solidFill>
                          <a:effectLst/>
                        </a:rPr>
                        <a:t>4 331 €</a:t>
                      </a:r>
                    </a:p>
                    <a:p>
                      <a:endParaRPr lang="fr-FR" sz="2800" dirty="0">
                        <a:solidFill>
                          <a:schemeClr val="tx1"/>
                        </a:solidFill>
                      </a:endParaRPr>
                    </a:p>
                  </a:txBody>
                  <a:tcPr/>
                </a:tc>
                <a:extLst>
                  <a:ext uri="{0D108BD9-81ED-4DB2-BD59-A6C34878D82A}">
                    <a16:rowId xmlns:a16="http://schemas.microsoft.com/office/drawing/2014/main" val="1413115950"/>
                  </a:ext>
                </a:extLst>
              </a:tr>
              <a:tr h="689660">
                <a:tc>
                  <a:txBody>
                    <a:bodyPr/>
                    <a:lstStyle/>
                    <a:p>
                      <a:r>
                        <a:rPr lang="fr-FR" sz="2800" dirty="0">
                          <a:solidFill>
                            <a:schemeClr val="tx1"/>
                          </a:solidFill>
                        </a:rPr>
                        <a:t>Professions intermédiaires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800" b="0" u="none" strike="noStrike" dirty="0">
                          <a:solidFill>
                            <a:schemeClr val="tx1"/>
                          </a:solidFill>
                          <a:effectLst/>
                        </a:rPr>
                        <a:t>2 470 €</a:t>
                      </a:r>
                    </a:p>
                    <a:p>
                      <a:endParaRPr lang="fr-FR" sz="2800" dirty="0">
                        <a:solidFill>
                          <a:schemeClr val="tx1"/>
                        </a:solidFill>
                      </a:endParaRPr>
                    </a:p>
                  </a:txBody>
                  <a:tcPr/>
                </a:tc>
                <a:extLst>
                  <a:ext uri="{0D108BD9-81ED-4DB2-BD59-A6C34878D82A}">
                    <a16:rowId xmlns:a16="http://schemas.microsoft.com/office/drawing/2014/main" val="3694492712"/>
                  </a:ext>
                </a:extLst>
              </a:tr>
              <a:tr h="689660">
                <a:tc>
                  <a:txBody>
                    <a:bodyPr/>
                    <a:lstStyle/>
                    <a:p>
                      <a:r>
                        <a:rPr lang="fr-FR" sz="2800" dirty="0">
                          <a:solidFill>
                            <a:schemeClr val="tx1"/>
                          </a:solidFill>
                        </a:rPr>
                        <a:t>Employés</a:t>
                      </a:r>
                    </a:p>
                  </a:txBody>
                  <a:tcPr/>
                </a:tc>
                <a:tc>
                  <a:txBody>
                    <a:bodyPr/>
                    <a:lstStyle/>
                    <a:p>
                      <a:r>
                        <a:rPr lang="fr-FR" sz="2800" dirty="0">
                          <a:solidFill>
                            <a:schemeClr val="tx1"/>
                          </a:solidFill>
                        </a:rPr>
                        <a:t>1 801 </a:t>
                      </a:r>
                      <a:r>
                        <a:rPr lang="fr-FR" sz="2800" b="0" u="none" strike="noStrike" dirty="0">
                          <a:solidFill>
                            <a:schemeClr val="tx1"/>
                          </a:solidFill>
                          <a:effectLst/>
                        </a:rPr>
                        <a:t>€</a:t>
                      </a:r>
                      <a:endParaRPr lang="fr-FR" sz="2800" dirty="0">
                        <a:solidFill>
                          <a:schemeClr val="tx1"/>
                        </a:solidFill>
                      </a:endParaRPr>
                    </a:p>
                  </a:txBody>
                  <a:tcPr/>
                </a:tc>
                <a:extLst>
                  <a:ext uri="{0D108BD9-81ED-4DB2-BD59-A6C34878D82A}">
                    <a16:rowId xmlns:a16="http://schemas.microsoft.com/office/drawing/2014/main" val="2375708759"/>
                  </a:ext>
                </a:extLst>
              </a:tr>
              <a:tr h="689660">
                <a:tc>
                  <a:txBody>
                    <a:bodyPr/>
                    <a:lstStyle/>
                    <a:p>
                      <a:r>
                        <a:rPr lang="fr-FR" sz="2800" dirty="0">
                          <a:solidFill>
                            <a:schemeClr val="tx1"/>
                          </a:solidFill>
                        </a:rPr>
                        <a:t>Ouvriers</a:t>
                      </a:r>
                    </a:p>
                  </a:txBody>
                  <a:tcPr/>
                </a:tc>
                <a:tc>
                  <a:txBody>
                    <a:bodyPr/>
                    <a:lstStyle/>
                    <a:p>
                      <a:r>
                        <a:rPr lang="fr-FR" sz="2800" dirty="0">
                          <a:solidFill>
                            <a:schemeClr val="tx1"/>
                          </a:solidFill>
                        </a:rPr>
                        <a:t>1 863 </a:t>
                      </a:r>
                      <a:r>
                        <a:rPr lang="fr-FR" sz="2800" b="0" u="none" strike="noStrike" dirty="0">
                          <a:solidFill>
                            <a:schemeClr val="tx1"/>
                          </a:solidFill>
                          <a:effectLst/>
                        </a:rPr>
                        <a:t>€</a:t>
                      </a:r>
                      <a:endParaRPr lang="fr-FR" sz="2800" dirty="0">
                        <a:solidFill>
                          <a:schemeClr val="tx1"/>
                        </a:solidFill>
                      </a:endParaRPr>
                    </a:p>
                  </a:txBody>
                  <a:tcPr/>
                </a:tc>
                <a:extLst>
                  <a:ext uri="{0D108BD9-81ED-4DB2-BD59-A6C34878D82A}">
                    <a16:rowId xmlns:a16="http://schemas.microsoft.com/office/drawing/2014/main" val="2775363429"/>
                  </a:ext>
                </a:extLst>
              </a:tr>
              <a:tr h="689660">
                <a:tc>
                  <a:txBody>
                    <a:bodyPr/>
                    <a:lstStyle/>
                    <a:p>
                      <a:r>
                        <a:rPr lang="fr-FR" sz="2800" dirty="0">
                          <a:solidFill>
                            <a:schemeClr val="tx1"/>
                          </a:solidFill>
                        </a:rPr>
                        <a:t>Femmes</a:t>
                      </a:r>
                    </a:p>
                  </a:txBody>
                  <a:tcPr/>
                </a:tc>
                <a:tc>
                  <a:txBody>
                    <a:bodyPr/>
                    <a:lstStyle/>
                    <a:p>
                      <a:r>
                        <a:rPr lang="fr-FR" sz="2800" dirty="0">
                          <a:solidFill>
                            <a:schemeClr val="tx1"/>
                          </a:solidFill>
                        </a:rPr>
                        <a:t>2 292 </a:t>
                      </a:r>
                      <a:r>
                        <a:rPr lang="fr-FR" sz="2800" b="0" u="none" strike="noStrike" dirty="0">
                          <a:solidFill>
                            <a:schemeClr val="tx1"/>
                          </a:solidFill>
                          <a:effectLst/>
                        </a:rPr>
                        <a:t>€</a:t>
                      </a:r>
                      <a:endParaRPr lang="fr-FR" sz="2800" dirty="0">
                        <a:solidFill>
                          <a:schemeClr val="tx1"/>
                        </a:solidFill>
                      </a:endParaRPr>
                    </a:p>
                  </a:txBody>
                  <a:tcPr/>
                </a:tc>
                <a:extLst>
                  <a:ext uri="{0D108BD9-81ED-4DB2-BD59-A6C34878D82A}">
                    <a16:rowId xmlns:a16="http://schemas.microsoft.com/office/drawing/2014/main" val="630468317"/>
                  </a:ext>
                </a:extLst>
              </a:tr>
              <a:tr h="689660">
                <a:tc>
                  <a:txBody>
                    <a:bodyPr/>
                    <a:lstStyle/>
                    <a:p>
                      <a:r>
                        <a:rPr lang="fr-FR" sz="2800" dirty="0">
                          <a:solidFill>
                            <a:schemeClr val="tx1"/>
                          </a:solidFill>
                        </a:rPr>
                        <a:t>Hommes</a:t>
                      </a:r>
                    </a:p>
                  </a:txBody>
                  <a:tcPr/>
                </a:tc>
                <a:tc>
                  <a:txBody>
                    <a:bodyPr/>
                    <a:lstStyle/>
                    <a:p>
                      <a:r>
                        <a:rPr lang="fr-FR" sz="2800" dirty="0">
                          <a:solidFill>
                            <a:schemeClr val="tx1"/>
                          </a:solidFill>
                        </a:rPr>
                        <a:t>2 689 </a:t>
                      </a:r>
                      <a:r>
                        <a:rPr lang="fr-FR" sz="2800" b="0" u="none" strike="noStrike" dirty="0">
                          <a:solidFill>
                            <a:schemeClr val="tx1"/>
                          </a:solidFill>
                          <a:effectLst/>
                        </a:rPr>
                        <a:t>€</a:t>
                      </a:r>
                      <a:endParaRPr lang="fr-FR" sz="2800" dirty="0">
                        <a:solidFill>
                          <a:schemeClr val="tx1"/>
                        </a:solidFill>
                      </a:endParaRPr>
                    </a:p>
                  </a:txBody>
                  <a:tcPr/>
                </a:tc>
                <a:extLst>
                  <a:ext uri="{0D108BD9-81ED-4DB2-BD59-A6C34878D82A}">
                    <a16:rowId xmlns:a16="http://schemas.microsoft.com/office/drawing/2014/main" val="1644936438"/>
                  </a:ext>
                </a:extLst>
              </a:tr>
            </a:tbl>
          </a:graphicData>
        </a:graphic>
      </p:graphicFrame>
      <p:sp>
        <p:nvSpPr>
          <p:cNvPr id="8" name="Espace réservé du numéro de diapositive 7">
            <a:extLst>
              <a:ext uri="{FF2B5EF4-FFF2-40B4-BE49-F238E27FC236}">
                <a16:creationId xmlns:a16="http://schemas.microsoft.com/office/drawing/2014/main" id="{008C5AD7-36F2-408C-0EEA-7ED64931B826}"/>
              </a:ext>
            </a:extLst>
          </p:cNvPr>
          <p:cNvSpPr>
            <a:spLocks noGrp="1"/>
          </p:cNvSpPr>
          <p:nvPr>
            <p:ph type="sldNum" sz="quarter" idx="7"/>
          </p:nvPr>
        </p:nvSpPr>
        <p:spPr/>
        <p:txBody>
          <a:bodyPr/>
          <a:lstStyle/>
          <a:p>
            <a:fld id="{B6F15528-21DE-4FAA-801E-634DDDAF4B2B}" type="slidenum">
              <a:rPr lang="fr-FR" smtClean="0"/>
              <a:t>21</a:t>
            </a:fld>
            <a:endParaRPr lang="fr-FR"/>
          </a:p>
        </p:txBody>
      </p:sp>
    </p:spTree>
    <p:extLst>
      <p:ext uri="{BB962C8B-B14F-4D97-AF65-F5344CB8AC3E}">
        <p14:creationId xmlns:p14="http://schemas.microsoft.com/office/powerpoint/2010/main" val="374921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ZoneTexte 4">
            <a:extLst>
              <a:ext uri="{FF2B5EF4-FFF2-40B4-BE49-F238E27FC236}">
                <a16:creationId xmlns:a16="http://schemas.microsoft.com/office/drawing/2014/main" id="{03AA38ED-383A-E079-D51D-6ECA34DAB9FB}"/>
              </a:ext>
            </a:extLst>
          </p:cNvPr>
          <p:cNvSpPr txBox="1"/>
          <p:nvPr/>
        </p:nvSpPr>
        <p:spPr>
          <a:xfrm>
            <a:off x="1676199" y="4860987"/>
            <a:ext cx="16561840" cy="5642570"/>
          </a:xfrm>
          <a:prstGeom prst="rect">
            <a:avLst/>
          </a:prstGeom>
          <a:noFill/>
        </p:spPr>
        <p:txBody>
          <a:bodyPr wrap="square" rtlCol="0">
            <a:spAutoFit/>
          </a:bodyPr>
          <a:lstStyle/>
          <a:p>
            <a:pPr algn="just"/>
            <a:r>
              <a:rPr lang="fr-FR" sz="2800" b="0" i="0" u="none" strike="noStrike" dirty="0">
                <a:solidFill>
                  <a:srgbClr val="000000"/>
                </a:solidFill>
                <a:effectLst/>
              </a:rPr>
              <a:t>Un </a:t>
            </a:r>
            <a:r>
              <a:rPr lang="fr-FR" sz="2800" b="1" i="0" u="none" strike="noStrike" dirty="0">
                <a:solidFill>
                  <a:srgbClr val="000000"/>
                </a:solidFill>
                <a:effectLst/>
              </a:rPr>
              <a:t>ménage</a:t>
            </a:r>
            <a:r>
              <a:rPr lang="fr-FR" sz="2800" b="0" i="0" u="none" strike="noStrike" dirty="0">
                <a:solidFill>
                  <a:srgbClr val="000000"/>
                </a:solidFill>
                <a:effectLst/>
              </a:rPr>
              <a:t> </a:t>
            </a:r>
            <a:r>
              <a:rPr kumimoji="0" lang="fr-FR" altLang="fr-FR" sz="2800" b="0" i="0" u="none" strike="noStrike" cap="none" normalizeH="0" baseline="0" dirty="0">
                <a:ln>
                  <a:noFill/>
                </a:ln>
                <a:solidFill>
                  <a:schemeClr val="tx1"/>
                </a:solidFill>
                <a:effectLst/>
              </a:rPr>
              <a:t>désigne l'ensemble des occupants d'un même logement sans que ces personnes soient nécessairement unies par des liens de parenté. Un ménage peut être composé d'une seule personne. </a:t>
            </a:r>
          </a:p>
          <a:p>
            <a:pPr algn="just" rtl="0">
              <a:spcBef>
                <a:spcPts val="0"/>
              </a:spcBef>
              <a:spcAft>
                <a:spcPts val="0"/>
              </a:spcAft>
            </a:pPr>
            <a:endParaRPr lang="fr-FR" sz="2800" dirty="0">
              <a:solidFill>
                <a:srgbClr val="000000"/>
              </a:solidFill>
            </a:endParaRPr>
          </a:p>
          <a:p>
            <a:pPr algn="just" rtl="0">
              <a:spcBef>
                <a:spcPts val="0"/>
              </a:spcBef>
              <a:spcAft>
                <a:spcPts val="0"/>
              </a:spcAft>
            </a:pPr>
            <a:r>
              <a:rPr lang="fr-FR" sz="2800" b="0" i="0" u="none" strike="noStrike" dirty="0">
                <a:solidFill>
                  <a:srgbClr val="000000"/>
                </a:solidFill>
                <a:effectLst/>
              </a:rPr>
              <a:t>Le </a:t>
            </a:r>
            <a:r>
              <a:rPr lang="fr-FR" sz="2800" b="1" i="0" u="none" strike="noStrike" dirty="0">
                <a:solidFill>
                  <a:srgbClr val="000000"/>
                </a:solidFill>
                <a:effectLst/>
              </a:rPr>
              <a:t>revenu disponible</a:t>
            </a:r>
            <a:r>
              <a:rPr lang="fr-FR" sz="2800" b="0" i="0" u="none" strike="noStrike" dirty="0">
                <a:solidFill>
                  <a:srgbClr val="000000"/>
                </a:solidFill>
                <a:effectLst/>
              </a:rPr>
              <a:t> d'un ménage comprend les revenus d'activité (nets des cotisations sociales), les revenus du patrimoine, les transferts en provenance d'autres ménages (</a:t>
            </a:r>
            <a:r>
              <a:rPr lang="fr-FR" sz="2800" b="0" i="0" u="none" strike="noStrike" dirty="0">
                <a:effectLst/>
              </a:rPr>
              <a:t>ex: pensions alimentaires) </a:t>
            </a:r>
            <a:r>
              <a:rPr lang="fr-FR" sz="2800" b="0" i="0" u="none" strike="noStrike" dirty="0">
                <a:solidFill>
                  <a:srgbClr val="000000"/>
                </a:solidFill>
                <a:effectLst/>
              </a:rPr>
              <a:t>et les prestations sociales, nets des impôts directs. </a:t>
            </a:r>
            <a:endParaRPr lang="fr-FR" sz="2800" dirty="0">
              <a:effectLst/>
            </a:endParaRPr>
          </a:p>
          <a:p>
            <a:pPr algn="just" rtl="0">
              <a:spcBef>
                <a:spcPts val="0"/>
              </a:spcBef>
              <a:spcAft>
                <a:spcPts val="800"/>
              </a:spcAft>
            </a:pPr>
            <a:br>
              <a:rPr lang="fr-FR" sz="2800" dirty="0"/>
            </a:br>
            <a:r>
              <a:rPr lang="fr-FR" sz="2800" b="0" i="0" u="none" strike="noStrike" dirty="0">
                <a:solidFill>
                  <a:srgbClr val="000000"/>
                </a:solidFill>
                <a:effectLst/>
              </a:rPr>
              <a:t>Le </a:t>
            </a:r>
            <a:r>
              <a:rPr lang="fr-FR" sz="2800" b="1" i="0" u="none" strike="noStrike" dirty="0">
                <a:solidFill>
                  <a:srgbClr val="000000"/>
                </a:solidFill>
                <a:effectLst/>
              </a:rPr>
              <a:t>niveau de vie</a:t>
            </a:r>
            <a:r>
              <a:rPr lang="fr-FR" sz="2800" b="0" i="0" u="none" strike="noStrike" dirty="0">
                <a:solidFill>
                  <a:srgbClr val="000000"/>
                </a:solidFill>
                <a:effectLst/>
              </a:rPr>
              <a:t> est égal au revenu disponible du ménage divisé par le nombre d'unités de consommation (UC). Le niveau de vie est donc le même pour tous les individus d'un même ménage. Les unités de consommation sont généralement calculées selon l'échelle d'équivalence dite de l'OCDE modifiée qui attribue 1 UC au premier adulte du ménage, 0,5 UC aux autres personnes de 14 ans ou plus et 0,3 UC aux enfants de moins de 14 ans.</a:t>
            </a:r>
            <a:endParaRPr lang="fr-FR" sz="2800" dirty="0">
              <a:effectLst/>
            </a:endParaRPr>
          </a:p>
          <a:p>
            <a:endParaRPr lang="fr-FR" dirty="0"/>
          </a:p>
        </p:txBody>
      </p:sp>
      <p:graphicFrame>
        <p:nvGraphicFramePr>
          <p:cNvPr id="8" name="Tableau 8">
            <a:extLst>
              <a:ext uri="{FF2B5EF4-FFF2-40B4-BE49-F238E27FC236}">
                <a16:creationId xmlns:a16="http://schemas.microsoft.com/office/drawing/2014/main" id="{616806BC-9C60-50B7-3FFA-BDD11EA908EE}"/>
              </a:ext>
            </a:extLst>
          </p:cNvPr>
          <p:cNvGraphicFramePr>
            <a:graphicFrameLocks noGrp="1"/>
          </p:cNvGraphicFramePr>
          <p:nvPr>
            <p:extLst>
              <p:ext uri="{D42A27DB-BD31-4B8C-83A1-F6EECF244321}">
                <p14:modId xmlns:p14="http://schemas.microsoft.com/office/powerpoint/2010/main" val="1736854488"/>
              </p:ext>
            </p:extLst>
          </p:nvPr>
        </p:nvGraphicFramePr>
        <p:xfrm>
          <a:off x="1333422" y="505237"/>
          <a:ext cx="8718628" cy="3833415"/>
        </p:xfrm>
        <a:graphic>
          <a:graphicData uri="http://schemas.openxmlformats.org/drawingml/2006/table">
            <a:tbl>
              <a:tblPr firstRow="1" bandRow="1">
                <a:tableStyleId>{7DF18680-E054-41AD-8BC1-D1AEF772440D}</a:tableStyleId>
              </a:tblPr>
              <a:tblGrid>
                <a:gridCol w="4359314">
                  <a:extLst>
                    <a:ext uri="{9D8B030D-6E8A-4147-A177-3AD203B41FA5}">
                      <a16:colId xmlns:a16="http://schemas.microsoft.com/office/drawing/2014/main" val="2614924498"/>
                    </a:ext>
                  </a:extLst>
                </a:gridCol>
                <a:gridCol w="4359314">
                  <a:extLst>
                    <a:ext uri="{9D8B030D-6E8A-4147-A177-3AD203B41FA5}">
                      <a16:colId xmlns:a16="http://schemas.microsoft.com/office/drawing/2014/main" val="2761424839"/>
                    </a:ext>
                  </a:extLst>
                </a:gridCol>
              </a:tblGrid>
              <a:tr h="1277805">
                <a:tc gridSpan="2">
                  <a:txBody>
                    <a:bodyPr/>
                    <a:lstStyle/>
                    <a:p>
                      <a:pPr algn="ctr"/>
                      <a:r>
                        <a:rPr lang="fr-FR" sz="3200" dirty="0"/>
                        <a:t>Revenu disponible, France, 2018</a:t>
                      </a:r>
                    </a:p>
                  </a:txBody>
                  <a:tcPr/>
                </a:tc>
                <a:tc hMerge="1">
                  <a:txBody>
                    <a:bodyPr/>
                    <a:lstStyle/>
                    <a:p>
                      <a:endParaRPr lang="fr-FR" dirty="0"/>
                    </a:p>
                  </a:txBody>
                  <a:tcPr/>
                </a:tc>
                <a:extLst>
                  <a:ext uri="{0D108BD9-81ED-4DB2-BD59-A6C34878D82A}">
                    <a16:rowId xmlns:a16="http://schemas.microsoft.com/office/drawing/2014/main" val="3019607041"/>
                  </a:ext>
                </a:extLst>
              </a:tr>
              <a:tr h="1277805">
                <a:tc>
                  <a:txBody>
                    <a:bodyPr/>
                    <a:lstStyle/>
                    <a:p>
                      <a:pPr algn="ctr"/>
                      <a:r>
                        <a:rPr lang="fr-FR" sz="2800" dirty="0">
                          <a:solidFill>
                            <a:schemeClr val="tx1"/>
                          </a:solidFill>
                        </a:rPr>
                        <a:t>Revenu disponible moyen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0" i="0" u="none" strike="noStrike" dirty="0">
                          <a:solidFill>
                            <a:schemeClr val="tx1"/>
                          </a:solidFill>
                          <a:effectLst/>
                        </a:rPr>
                        <a:t>3 139  €</a:t>
                      </a:r>
                      <a:endParaRPr lang="fr-FR" sz="2800" dirty="0">
                        <a:solidFill>
                          <a:schemeClr val="tx1"/>
                        </a:solidFill>
                        <a:effectLst/>
                      </a:endParaRPr>
                    </a:p>
                    <a:p>
                      <a:pPr algn="ctr"/>
                      <a:endParaRPr lang="fr-FR" sz="2800" dirty="0">
                        <a:solidFill>
                          <a:schemeClr val="tx1"/>
                        </a:solidFill>
                      </a:endParaRPr>
                    </a:p>
                  </a:txBody>
                  <a:tcPr/>
                </a:tc>
                <a:extLst>
                  <a:ext uri="{0D108BD9-81ED-4DB2-BD59-A6C34878D82A}">
                    <a16:rowId xmlns:a16="http://schemas.microsoft.com/office/drawing/2014/main" val="2542029746"/>
                  </a:ext>
                </a:extLst>
              </a:tr>
              <a:tr h="1277805">
                <a:tc>
                  <a:txBody>
                    <a:bodyPr/>
                    <a:lstStyle/>
                    <a:p>
                      <a:pPr algn="ctr"/>
                      <a:r>
                        <a:rPr lang="fr-FR" sz="2800" dirty="0">
                          <a:solidFill>
                            <a:schemeClr val="tx1"/>
                          </a:solidFill>
                        </a:rPr>
                        <a:t>Revenu disponible médian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0" i="0" u="none" strike="noStrike" dirty="0">
                          <a:solidFill>
                            <a:schemeClr val="tx1"/>
                          </a:solidFill>
                          <a:effectLst/>
                        </a:rPr>
                        <a:t>2 552  €</a:t>
                      </a:r>
                      <a:endParaRPr lang="fr-FR" sz="2800" dirty="0">
                        <a:solidFill>
                          <a:schemeClr val="tx1"/>
                        </a:solidFill>
                        <a:effectLst/>
                      </a:endParaRPr>
                    </a:p>
                    <a:p>
                      <a:pPr algn="ctr"/>
                      <a:endParaRPr lang="fr-FR" sz="2800" dirty="0">
                        <a:solidFill>
                          <a:schemeClr val="tx1"/>
                        </a:solidFill>
                      </a:endParaRPr>
                    </a:p>
                  </a:txBody>
                  <a:tcPr/>
                </a:tc>
                <a:extLst>
                  <a:ext uri="{0D108BD9-81ED-4DB2-BD59-A6C34878D82A}">
                    <a16:rowId xmlns:a16="http://schemas.microsoft.com/office/drawing/2014/main" val="2066583469"/>
                  </a:ext>
                </a:extLst>
              </a:tr>
            </a:tbl>
          </a:graphicData>
        </a:graphic>
      </p:graphicFrame>
      <p:graphicFrame>
        <p:nvGraphicFramePr>
          <p:cNvPr id="9" name="Tableau 9">
            <a:extLst>
              <a:ext uri="{FF2B5EF4-FFF2-40B4-BE49-F238E27FC236}">
                <a16:creationId xmlns:a16="http://schemas.microsoft.com/office/drawing/2014/main" id="{9FDB0C14-3578-9583-2442-FC928B9EB071}"/>
              </a:ext>
            </a:extLst>
          </p:cNvPr>
          <p:cNvGraphicFramePr>
            <a:graphicFrameLocks noGrp="1"/>
          </p:cNvGraphicFramePr>
          <p:nvPr>
            <p:extLst>
              <p:ext uri="{D42A27DB-BD31-4B8C-83A1-F6EECF244321}">
                <p14:modId xmlns:p14="http://schemas.microsoft.com/office/powerpoint/2010/main" val="3427342344"/>
              </p:ext>
            </p:extLst>
          </p:nvPr>
        </p:nvGraphicFramePr>
        <p:xfrm>
          <a:off x="10501843" y="505237"/>
          <a:ext cx="9221646" cy="3870960"/>
        </p:xfrm>
        <a:graphic>
          <a:graphicData uri="http://schemas.openxmlformats.org/drawingml/2006/table">
            <a:tbl>
              <a:tblPr firstRow="1" bandRow="1">
                <a:tableStyleId>{7DF18680-E054-41AD-8BC1-D1AEF772440D}</a:tableStyleId>
              </a:tblPr>
              <a:tblGrid>
                <a:gridCol w="3073882">
                  <a:extLst>
                    <a:ext uri="{9D8B030D-6E8A-4147-A177-3AD203B41FA5}">
                      <a16:colId xmlns:a16="http://schemas.microsoft.com/office/drawing/2014/main" val="1310906410"/>
                    </a:ext>
                  </a:extLst>
                </a:gridCol>
                <a:gridCol w="3073882">
                  <a:extLst>
                    <a:ext uri="{9D8B030D-6E8A-4147-A177-3AD203B41FA5}">
                      <a16:colId xmlns:a16="http://schemas.microsoft.com/office/drawing/2014/main" val="251646031"/>
                    </a:ext>
                  </a:extLst>
                </a:gridCol>
                <a:gridCol w="3073882">
                  <a:extLst>
                    <a:ext uri="{9D8B030D-6E8A-4147-A177-3AD203B41FA5}">
                      <a16:colId xmlns:a16="http://schemas.microsoft.com/office/drawing/2014/main" val="2158070579"/>
                    </a:ext>
                  </a:extLst>
                </a:gridCol>
              </a:tblGrid>
              <a:tr h="1302175">
                <a:tc>
                  <a:txBody>
                    <a:bodyPr/>
                    <a:lstStyle/>
                    <a:p>
                      <a:pPr algn="ctr"/>
                      <a:r>
                        <a:rPr lang="fr-FR" sz="3200" dirty="0"/>
                        <a:t>Évolution du pouvoir d’achat</a:t>
                      </a:r>
                    </a:p>
                  </a:txBody>
                  <a:tcPr/>
                </a:tc>
                <a:tc>
                  <a:txBody>
                    <a:bodyPr/>
                    <a:lstStyle/>
                    <a:p>
                      <a:pPr algn="ctr"/>
                      <a:r>
                        <a:rPr lang="fr-FR" sz="3200" dirty="0"/>
                        <a:t>2021</a:t>
                      </a:r>
                    </a:p>
                  </a:txBody>
                  <a:tcPr/>
                </a:tc>
                <a:tc>
                  <a:txBody>
                    <a:bodyPr/>
                    <a:lstStyle/>
                    <a:p>
                      <a:pPr algn="ctr"/>
                      <a:r>
                        <a:rPr lang="fr-FR" sz="3200" dirty="0"/>
                        <a:t>2022</a:t>
                      </a:r>
                    </a:p>
                  </a:txBody>
                  <a:tcPr/>
                </a:tc>
                <a:extLst>
                  <a:ext uri="{0D108BD9-81ED-4DB2-BD59-A6C34878D82A}">
                    <a16:rowId xmlns:a16="http://schemas.microsoft.com/office/drawing/2014/main" val="3397755511"/>
                  </a:ext>
                </a:extLst>
              </a:tr>
              <a:tr h="791518">
                <a:tc>
                  <a:txBody>
                    <a:bodyPr/>
                    <a:lstStyle/>
                    <a:p>
                      <a:pPr algn="ctr"/>
                      <a:r>
                        <a:rPr lang="fr-FR" sz="2800" dirty="0"/>
                        <a:t>Du revenu disponible</a:t>
                      </a:r>
                    </a:p>
                  </a:txBody>
                  <a:tcPr/>
                </a:tc>
                <a:tc>
                  <a:txBody>
                    <a:bodyPr/>
                    <a:lstStyle/>
                    <a:p>
                      <a:pPr algn="ctr"/>
                      <a:r>
                        <a:rPr lang="fr-FR" sz="2800" dirty="0"/>
                        <a:t>2,3%</a:t>
                      </a:r>
                    </a:p>
                  </a:txBody>
                  <a:tcPr/>
                </a:tc>
                <a:tc>
                  <a:txBody>
                    <a:bodyPr/>
                    <a:lstStyle/>
                    <a:p>
                      <a:pPr algn="ctr"/>
                      <a:r>
                        <a:rPr lang="fr-FR" sz="2800" dirty="0"/>
                        <a:t>0,2%</a:t>
                      </a:r>
                    </a:p>
                  </a:txBody>
                  <a:tcPr/>
                </a:tc>
                <a:extLst>
                  <a:ext uri="{0D108BD9-81ED-4DB2-BD59-A6C34878D82A}">
                    <a16:rowId xmlns:a16="http://schemas.microsoft.com/office/drawing/2014/main" val="1128005635"/>
                  </a:ext>
                </a:extLst>
              </a:tr>
              <a:tr h="1148978">
                <a:tc>
                  <a:txBody>
                    <a:bodyPr/>
                    <a:lstStyle/>
                    <a:p>
                      <a:pPr algn="ctr"/>
                      <a:r>
                        <a:rPr lang="fr-FR" sz="2800" dirty="0"/>
                        <a:t>Du revenu disponible par UC (niveau de vie)</a:t>
                      </a:r>
                    </a:p>
                  </a:txBody>
                  <a:tcPr/>
                </a:tc>
                <a:tc>
                  <a:txBody>
                    <a:bodyPr/>
                    <a:lstStyle/>
                    <a:p>
                      <a:pPr algn="ctr"/>
                      <a:r>
                        <a:rPr lang="fr-FR" sz="2800" dirty="0"/>
                        <a:t>1,9%</a:t>
                      </a:r>
                    </a:p>
                  </a:txBody>
                  <a:tcPr/>
                </a:tc>
                <a:tc>
                  <a:txBody>
                    <a:bodyPr/>
                    <a:lstStyle/>
                    <a:p>
                      <a:pPr algn="ctr"/>
                      <a:r>
                        <a:rPr lang="fr-FR" sz="2800" dirty="0"/>
                        <a:t>- 0,2%</a:t>
                      </a:r>
                    </a:p>
                  </a:txBody>
                  <a:tcPr/>
                </a:tc>
                <a:extLst>
                  <a:ext uri="{0D108BD9-81ED-4DB2-BD59-A6C34878D82A}">
                    <a16:rowId xmlns:a16="http://schemas.microsoft.com/office/drawing/2014/main" val="777076145"/>
                  </a:ext>
                </a:extLst>
              </a:tr>
            </a:tbl>
          </a:graphicData>
        </a:graphic>
      </p:graphicFrame>
      <p:sp>
        <p:nvSpPr>
          <p:cNvPr id="10" name="ZoneTexte 9">
            <a:extLst>
              <a:ext uri="{FF2B5EF4-FFF2-40B4-BE49-F238E27FC236}">
                <a16:creationId xmlns:a16="http://schemas.microsoft.com/office/drawing/2014/main" id="{1DC26F88-98C6-BCE4-564C-8D04DDCD5B80}"/>
              </a:ext>
            </a:extLst>
          </p:cNvPr>
          <p:cNvSpPr txBox="1"/>
          <p:nvPr/>
        </p:nvSpPr>
        <p:spPr>
          <a:xfrm>
            <a:off x="8539882" y="4463241"/>
            <a:ext cx="5616624" cy="366099"/>
          </a:xfrm>
          <a:prstGeom prst="rect">
            <a:avLst/>
          </a:prstGeom>
          <a:noFill/>
        </p:spPr>
        <p:txBody>
          <a:bodyPr wrap="square" rtlCol="0">
            <a:spAutoFit/>
          </a:bodyPr>
          <a:lstStyle/>
          <a:p>
            <a:r>
              <a:rPr lang="fr-FR" dirty="0"/>
              <a:t>Source: INSEE, 2021, 2022, 2023</a:t>
            </a:r>
          </a:p>
        </p:txBody>
      </p:sp>
      <p:sp>
        <p:nvSpPr>
          <p:cNvPr id="7" name="Espace réservé du numéro de diapositive 6">
            <a:extLst>
              <a:ext uri="{FF2B5EF4-FFF2-40B4-BE49-F238E27FC236}">
                <a16:creationId xmlns:a16="http://schemas.microsoft.com/office/drawing/2014/main" id="{3B44EDB4-11BA-0214-7E65-DD17E2B477EF}"/>
              </a:ext>
            </a:extLst>
          </p:cNvPr>
          <p:cNvSpPr>
            <a:spLocks noGrp="1"/>
          </p:cNvSpPr>
          <p:nvPr>
            <p:ph type="sldNum" sz="quarter" idx="7"/>
          </p:nvPr>
        </p:nvSpPr>
        <p:spPr/>
        <p:txBody>
          <a:bodyPr/>
          <a:lstStyle/>
          <a:p>
            <a:fld id="{B6F15528-21DE-4FAA-801E-634DDDAF4B2B}" type="slidenum">
              <a:rPr lang="fr-FR" smtClean="0"/>
              <a:t>22</a:t>
            </a:fld>
            <a:endParaRPr lang="fr-FR"/>
          </a:p>
        </p:txBody>
      </p:sp>
    </p:spTree>
    <p:extLst>
      <p:ext uri="{BB962C8B-B14F-4D97-AF65-F5344CB8AC3E}">
        <p14:creationId xmlns:p14="http://schemas.microsoft.com/office/powerpoint/2010/main" val="2322852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7" name="ZoneTexte 6">
            <a:extLst>
              <a:ext uri="{FF2B5EF4-FFF2-40B4-BE49-F238E27FC236}">
                <a16:creationId xmlns:a16="http://schemas.microsoft.com/office/drawing/2014/main" id="{FA8860AE-B4B9-715B-49AD-7BFA466779E1}"/>
              </a:ext>
            </a:extLst>
          </p:cNvPr>
          <p:cNvSpPr txBox="1"/>
          <p:nvPr/>
        </p:nvSpPr>
        <p:spPr>
          <a:xfrm>
            <a:off x="1807134" y="626133"/>
            <a:ext cx="16777864" cy="2657138"/>
          </a:xfrm>
          <a:prstGeom prst="rect">
            <a:avLst/>
          </a:prstGeom>
          <a:noFill/>
        </p:spPr>
        <p:txBody>
          <a:bodyPr wrap="square">
            <a:spAutoFit/>
          </a:bodyPr>
          <a:lstStyle/>
          <a:p>
            <a:pPr algn="just">
              <a:spcAft>
                <a:spcPts val="800"/>
              </a:spcAft>
            </a:pPr>
            <a:r>
              <a:rPr lang="fr-FR" sz="3200" b="1" i="0" u="none" strike="noStrike" dirty="0">
                <a:effectLst/>
              </a:rPr>
              <a:t>Pauvreté monétaire / Seuil de pauvreté : </a:t>
            </a:r>
            <a:r>
              <a:rPr kumimoji="0" lang="fr-FR" altLang="fr-FR" sz="3200" b="0" i="0" u="none" strike="noStrike" cap="none" normalizeH="0" baseline="0" dirty="0">
                <a:ln>
                  <a:noFill/>
                </a:ln>
                <a:solidFill>
                  <a:schemeClr val="tx1"/>
                </a:solidFill>
                <a:effectLst/>
              </a:rPr>
              <a:t>Un individu (ou un ménage) est considéré comme pauvre lorsqu'il vit dans un ménage dont le niveau de vie est inférieur au seuil de pauvreté. En France et en Europe, le seuil est le plus souvent fixé à 60 % du niveau de vie médian </a:t>
            </a:r>
          </a:p>
          <a:p>
            <a:pPr algn="just" rtl="0">
              <a:spcBef>
                <a:spcPts val="0"/>
              </a:spcBef>
              <a:spcAft>
                <a:spcPts val="800"/>
              </a:spcAft>
            </a:pPr>
            <a:endParaRPr lang="fr-FR" sz="3200" b="0" i="0" u="none" strike="noStrike" dirty="0">
              <a:solidFill>
                <a:srgbClr val="FF0000"/>
              </a:solidFill>
              <a:effectLst/>
            </a:endParaRPr>
          </a:p>
        </p:txBody>
      </p:sp>
      <p:graphicFrame>
        <p:nvGraphicFramePr>
          <p:cNvPr id="9" name="Tableau 9">
            <a:extLst>
              <a:ext uri="{FF2B5EF4-FFF2-40B4-BE49-F238E27FC236}">
                <a16:creationId xmlns:a16="http://schemas.microsoft.com/office/drawing/2014/main" id="{B4968D00-3A31-8432-1534-966380BE9397}"/>
              </a:ext>
            </a:extLst>
          </p:cNvPr>
          <p:cNvGraphicFramePr>
            <a:graphicFrameLocks noGrp="1"/>
          </p:cNvGraphicFramePr>
          <p:nvPr>
            <p:extLst>
              <p:ext uri="{D42A27DB-BD31-4B8C-83A1-F6EECF244321}">
                <p14:modId xmlns:p14="http://schemas.microsoft.com/office/powerpoint/2010/main" val="2997799123"/>
              </p:ext>
            </p:extLst>
          </p:nvPr>
        </p:nvGraphicFramePr>
        <p:xfrm>
          <a:off x="3499322" y="3494435"/>
          <a:ext cx="13393488" cy="5116667"/>
        </p:xfrm>
        <a:graphic>
          <a:graphicData uri="http://schemas.openxmlformats.org/drawingml/2006/table">
            <a:tbl>
              <a:tblPr firstRow="1" bandRow="1">
                <a:tableStyleId>{7DF18680-E054-41AD-8BC1-D1AEF772440D}</a:tableStyleId>
              </a:tblPr>
              <a:tblGrid>
                <a:gridCol w="6696744">
                  <a:extLst>
                    <a:ext uri="{9D8B030D-6E8A-4147-A177-3AD203B41FA5}">
                      <a16:colId xmlns:a16="http://schemas.microsoft.com/office/drawing/2014/main" val="60076980"/>
                    </a:ext>
                  </a:extLst>
                </a:gridCol>
                <a:gridCol w="6696744">
                  <a:extLst>
                    <a:ext uri="{9D8B030D-6E8A-4147-A177-3AD203B41FA5}">
                      <a16:colId xmlns:a16="http://schemas.microsoft.com/office/drawing/2014/main" val="1014218387"/>
                    </a:ext>
                  </a:extLst>
                </a:gridCol>
              </a:tblGrid>
              <a:tr h="952675">
                <a:tc gridSpan="2">
                  <a:txBody>
                    <a:bodyPr/>
                    <a:lstStyle/>
                    <a:p>
                      <a:pPr algn="ctr"/>
                      <a:r>
                        <a:rPr lang="fr-FR" sz="3200" dirty="0"/>
                        <a:t>Seuil et taux de pauvreté en France en 2020</a:t>
                      </a:r>
                    </a:p>
                  </a:txBody>
                  <a:tcPr/>
                </a:tc>
                <a:tc hMerge="1">
                  <a:txBody>
                    <a:bodyPr/>
                    <a:lstStyle/>
                    <a:p>
                      <a:endParaRPr lang="fr-FR" dirty="0"/>
                    </a:p>
                  </a:txBody>
                  <a:tcPr/>
                </a:tc>
                <a:extLst>
                  <a:ext uri="{0D108BD9-81ED-4DB2-BD59-A6C34878D82A}">
                    <a16:rowId xmlns:a16="http://schemas.microsoft.com/office/drawing/2014/main" val="1329173075"/>
                  </a:ext>
                </a:extLst>
              </a:tr>
              <a:tr h="1040998">
                <a:tc>
                  <a:txBody>
                    <a:bodyPr/>
                    <a:lstStyle/>
                    <a:p>
                      <a:pPr rtl="0" fontAlgn="t">
                        <a:spcBef>
                          <a:spcPts val="0"/>
                        </a:spcBef>
                        <a:spcAft>
                          <a:spcPts val="0"/>
                        </a:spcAft>
                      </a:pPr>
                      <a:r>
                        <a:rPr lang="fr-FR" sz="2800" b="1" u="none" strike="noStrike" dirty="0">
                          <a:solidFill>
                            <a:schemeClr val="tx1"/>
                          </a:solidFill>
                          <a:effectLst/>
                        </a:rPr>
                        <a:t>Seuil de pauvreté (60% du niveau de vie médian)</a:t>
                      </a:r>
                      <a:endParaRPr lang="fr-FR" sz="2800" dirty="0">
                        <a:solidFill>
                          <a:schemeClr val="tx1"/>
                        </a:solidFill>
                        <a:effectLst/>
                      </a:endParaRPr>
                    </a:p>
                  </a:txBody>
                  <a:tcPr marL="73025" marR="73025"/>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800" dirty="0">
                          <a:solidFill>
                            <a:schemeClr val="tx1"/>
                          </a:solidFill>
                        </a:rPr>
                        <a:t>1 128 </a:t>
                      </a:r>
                      <a:r>
                        <a:rPr lang="fr-FR" sz="2800" b="0" u="none" strike="noStrike" dirty="0">
                          <a:solidFill>
                            <a:schemeClr val="tx1"/>
                          </a:solidFill>
                          <a:effectLst/>
                        </a:rPr>
                        <a:t>€</a:t>
                      </a:r>
                      <a:endParaRPr lang="fr-FR" sz="2800" dirty="0">
                        <a:solidFill>
                          <a:schemeClr val="tx1"/>
                        </a:solidFill>
                        <a:effectLst/>
                      </a:endParaRPr>
                    </a:p>
                    <a:p>
                      <a:endParaRPr lang="fr-FR" sz="2800" dirty="0">
                        <a:solidFill>
                          <a:schemeClr val="tx1"/>
                        </a:solidFill>
                      </a:endParaRPr>
                    </a:p>
                  </a:txBody>
                  <a:tcPr/>
                </a:tc>
                <a:extLst>
                  <a:ext uri="{0D108BD9-81ED-4DB2-BD59-A6C34878D82A}">
                    <a16:rowId xmlns:a16="http://schemas.microsoft.com/office/drawing/2014/main" val="2600256252"/>
                  </a:ext>
                </a:extLst>
              </a:tr>
              <a:tr h="1040998">
                <a:tc>
                  <a:txBody>
                    <a:bodyPr/>
                    <a:lstStyle/>
                    <a:p>
                      <a:pPr rtl="0" fontAlgn="t">
                        <a:spcBef>
                          <a:spcPts val="0"/>
                        </a:spcBef>
                        <a:spcAft>
                          <a:spcPts val="0"/>
                        </a:spcAft>
                      </a:pPr>
                      <a:r>
                        <a:rPr lang="fr-FR" sz="2800" b="1" u="none" strike="noStrike" dirty="0">
                          <a:solidFill>
                            <a:schemeClr val="tx1"/>
                          </a:solidFill>
                          <a:effectLst/>
                        </a:rPr>
                        <a:t>Seuil de pauvreté (50% du niveau de vie médian)</a:t>
                      </a:r>
                      <a:endParaRPr lang="fr-FR" sz="2800" dirty="0">
                        <a:solidFill>
                          <a:schemeClr val="tx1"/>
                        </a:solidFill>
                        <a:effectLst/>
                      </a:endParaRPr>
                    </a:p>
                  </a:txBody>
                  <a:tcPr marL="73025" marR="73025"/>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800" dirty="0">
                          <a:solidFill>
                            <a:schemeClr val="tx1"/>
                          </a:solidFill>
                        </a:rPr>
                        <a:t>918 </a:t>
                      </a:r>
                      <a:r>
                        <a:rPr lang="fr-FR" sz="2800" b="0" u="none" strike="noStrike" dirty="0">
                          <a:solidFill>
                            <a:schemeClr val="tx1"/>
                          </a:solidFill>
                          <a:effectLst/>
                        </a:rPr>
                        <a:t>€ (2019)</a:t>
                      </a:r>
                      <a:endParaRPr lang="fr-FR" sz="2800" dirty="0">
                        <a:solidFill>
                          <a:schemeClr val="tx1"/>
                        </a:solidFill>
                        <a:effectLst/>
                      </a:endParaRPr>
                    </a:p>
                    <a:p>
                      <a:endParaRPr lang="fr-FR" sz="2800" dirty="0">
                        <a:solidFill>
                          <a:schemeClr val="tx1"/>
                        </a:solidFill>
                      </a:endParaRPr>
                    </a:p>
                  </a:txBody>
                  <a:tcPr/>
                </a:tc>
                <a:extLst>
                  <a:ext uri="{0D108BD9-81ED-4DB2-BD59-A6C34878D82A}">
                    <a16:rowId xmlns:a16="http://schemas.microsoft.com/office/drawing/2014/main" val="211121702"/>
                  </a:ext>
                </a:extLst>
              </a:tr>
              <a:tr h="1040998">
                <a:tc>
                  <a:txBody>
                    <a:bodyPr/>
                    <a:lstStyle/>
                    <a:p>
                      <a:pPr rtl="0" fontAlgn="t">
                        <a:spcBef>
                          <a:spcPts val="0"/>
                        </a:spcBef>
                        <a:spcAft>
                          <a:spcPts val="0"/>
                        </a:spcAft>
                      </a:pPr>
                      <a:r>
                        <a:rPr lang="fr-FR" sz="2800" b="1" u="none" strike="noStrike" dirty="0">
                          <a:solidFill>
                            <a:schemeClr val="tx1"/>
                          </a:solidFill>
                          <a:effectLst/>
                        </a:rPr>
                        <a:t>Taux de pauvreté (60% du niveau de vie médian</a:t>
                      </a:r>
                      <a:endParaRPr lang="fr-FR" sz="2800" dirty="0">
                        <a:solidFill>
                          <a:schemeClr val="tx1"/>
                        </a:solidFill>
                        <a:effectLst/>
                      </a:endParaRPr>
                    </a:p>
                  </a:txBody>
                  <a:tcPr marL="73025" marR="73025"/>
                </a:tc>
                <a:tc>
                  <a:txBody>
                    <a:bodyPr/>
                    <a:lstStyle/>
                    <a:p>
                      <a:r>
                        <a:rPr lang="fr-FR" sz="2800" dirty="0">
                          <a:solidFill>
                            <a:schemeClr val="tx1"/>
                          </a:solidFill>
                        </a:rPr>
                        <a:t>14,6% soit 8,9 millions de personnes</a:t>
                      </a:r>
                    </a:p>
                  </a:txBody>
                  <a:tcPr/>
                </a:tc>
                <a:extLst>
                  <a:ext uri="{0D108BD9-81ED-4DB2-BD59-A6C34878D82A}">
                    <a16:rowId xmlns:a16="http://schemas.microsoft.com/office/drawing/2014/main" val="3399085200"/>
                  </a:ext>
                </a:extLst>
              </a:tr>
              <a:tr h="1040998">
                <a:tc>
                  <a:txBody>
                    <a:bodyPr/>
                    <a:lstStyle/>
                    <a:p>
                      <a:pPr rtl="0" fontAlgn="t">
                        <a:spcBef>
                          <a:spcPts val="0"/>
                        </a:spcBef>
                        <a:spcAft>
                          <a:spcPts val="0"/>
                        </a:spcAft>
                      </a:pPr>
                      <a:r>
                        <a:rPr lang="fr-FR" sz="2800" b="1" u="none" strike="noStrike" dirty="0">
                          <a:solidFill>
                            <a:schemeClr val="tx1"/>
                          </a:solidFill>
                          <a:effectLst/>
                        </a:rPr>
                        <a:t>Taux de pauvreté (50% du niveau de vie médian</a:t>
                      </a:r>
                      <a:endParaRPr lang="fr-FR" sz="2800" dirty="0">
                        <a:solidFill>
                          <a:schemeClr val="tx1"/>
                        </a:solidFill>
                        <a:effectLst/>
                      </a:endParaRPr>
                    </a:p>
                  </a:txBody>
                  <a:tcPr marL="73025" marR="73025"/>
                </a:tc>
                <a:tc>
                  <a:txBody>
                    <a:bodyPr/>
                    <a:lstStyle/>
                    <a:p>
                      <a:r>
                        <a:rPr lang="fr-FR" sz="2800" dirty="0">
                          <a:solidFill>
                            <a:schemeClr val="tx1"/>
                          </a:solidFill>
                        </a:rPr>
                        <a:t>8,2% soit 5,2 millions de personnes (2019)</a:t>
                      </a:r>
                    </a:p>
                  </a:txBody>
                  <a:tcPr/>
                </a:tc>
                <a:extLst>
                  <a:ext uri="{0D108BD9-81ED-4DB2-BD59-A6C34878D82A}">
                    <a16:rowId xmlns:a16="http://schemas.microsoft.com/office/drawing/2014/main" val="2027485622"/>
                  </a:ext>
                </a:extLst>
              </a:tr>
            </a:tbl>
          </a:graphicData>
        </a:graphic>
      </p:graphicFrame>
      <p:sp>
        <p:nvSpPr>
          <p:cNvPr id="10" name="ZoneTexte 9">
            <a:extLst>
              <a:ext uri="{FF2B5EF4-FFF2-40B4-BE49-F238E27FC236}">
                <a16:creationId xmlns:a16="http://schemas.microsoft.com/office/drawing/2014/main" id="{A4912896-4C6E-0107-3EA6-A54C9A0D149A}"/>
              </a:ext>
            </a:extLst>
          </p:cNvPr>
          <p:cNvSpPr txBox="1"/>
          <p:nvPr/>
        </p:nvSpPr>
        <p:spPr>
          <a:xfrm>
            <a:off x="3496749" y="8637600"/>
            <a:ext cx="4176464" cy="369332"/>
          </a:xfrm>
          <a:prstGeom prst="rect">
            <a:avLst/>
          </a:prstGeom>
          <a:noFill/>
        </p:spPr>
        <p:txBody>
          <a:bodyPr wrap="square" rtlCol="0">
            <a:spAutoFit/>
          </a:bodyPr>
          <a:lstStyle/>
          <a:p>
            <a:r>
              <a:rPr lang="fr-FR" dirty="0"/>
              <a:t>Source : INSEE, 2021, 2022</a:t>
            </a:r>
          </a:p>
        </p:txBody>
      </p:sp>
      <p:sp>
        <p:nvSpPr>
          <p:cNvPr id="5" name="Espace réservé du numéro de diapositive 4">
            <a:extLst>
              <a:ext uri="{FF2B5EF4-FFF2-40B4-BE49-F238E27FC236}">
                <a16:creationId xmlns:a16="http://schemas.microsoft.com/office/drawing/2014/main" id="{932F63DD-EA34-D599-B49D-DB80776F5DEC}"/>
              </a:ext>
            </a:extLst>
          </p:cNvPr>
          <p:cNvSpPr>
            <a:spLocks noGrp="1"/>
          </p:cNvSpPr>
          <p:nvPr>
            <p:ph type="sldNum" sz="quarter" idx="7"/>
          </p:nvPr>
        </p:nvSpPr>
        <p:spPr/>
        <p:txBody>
          <a:bodyPr/>
          <a:lstStyle/>
          <a:p>
            <a:fld id="{B6F15528-21DE-4FAA-801E-634DDDAF4B2B}" type="slidenum">
              <a:rPr lang="fr-FR" smtClean="0"/>
              <a:t>23</a:t>
            </a:fld>
            <a:endParaRPr lang="fr-FR"/>
          </a:p>
        </p:txBody>
      </p:sp>
    </p:spTree>
    <p:extLst>
      <p:ext uri="{BB962C8B-B14F-4D97-AF65-F5344CB8AC3E}">
        <p14:creationId xmlns:p14="http://schemas.microsoft.com/office/powerpoint/2010/main" val="3326767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ZoneTexte 4">
            <a:extLst>
              <a:ext uri="{FF2B5EF4-FFF2-40B4-BE49-F238E27FC236}">
                <a16:creationId xmlns:a16="http://schemas.microsoft.com/office/drawing/2014/main" id="{A9542BDD-0456-A25B-7794-4CA55C8A9B40}"/>
              </a:ext>
            </a:extLst>
          </p:cNvPr>
          <p:cNvSpPr txBox="1"/>
          <p:nvPr/>
        </p:nvSpPr>
        <p:spPr>
          <a:xfrm>
            <a:off x="4670393" y="4264452"/>
            <a:ext cx="13681520" cy="1107996"/>
          </a:xfrm>
          <a:prstGeom prst="rect">
            <a:avLst/>
          </a:prstGeom>
          <a:noFill/>
        </p:spPr>
        <p:txBody>
          <a:bodyPr wrap="square" rtlCol="0">
            <a:spAutoFit/>
          </a:bodyPr>
          <a:lstStyle/>
          <a:p>
            <a:r>
              <a:rPr lang="fr-FR" sz="6600" b="1" dirty="0">
                <a:effectLst>
                  <a:outerShdw blurRad="38100" dist="38100" dir="2700000" algn="tl">
                    <a:srgbClr val="000000">
                      <a:alpha val="43137"/>
                    </a:srgbClr>
                  </a:outerShdw>
                </a:effectLst>
              </a:rPr>
              <a:t>Résultats des entreprises</a:t>
            </a:r>
          </a:p>
        </p:txBody>
      </p:sp>
      <p:sp>
        <p:nvSpPr>
          <p:cNvPr id="7" name="Espace réservé du numéro de diapositive 6">
            <a:extLst>
              <a:ext uri="{FF2B5EF4-FFF2-40B4-BE49-F238E27FC236}">
                <a16:creationId xmlns:a16="http://schemas.microsoft.com/office/drawing/2014/main" id="{57FC015D-B388-2026-35B2-1496F04A4AA7}"/>
              </a:ext>
            </a:extLst>
          </p:cNvPr>
          <p:cNvSpPr>
            <a:spLocks noGrp="1"/>
          </p:cNvSpPr>
          <p:nvPr>
            <p:ph type="sldNum" sz="quarter" idx="7"/>
          </p:nvPr>
        </p:nvSpPr>
        <p:spPr/>
        <p:txBody>
          <a:bodyPr/>
          <a:lstStyle/>
          <a:p>
            <a:fld id="{B6F15528-21DE-4FAA-801E-634DDDAF4B2B}" type="slidenum">
              <a:rPr lang="fr-FR" smtClean="0"/>
              <a:t>24</a:t>
            </a:fld>
            <a:endParaRPr lang="fr-FR"/>
          </a:p>
        </p:txBody>
      </p:sp>
    </p:spTree>
    <p:extLst>
      <p:ext uri="{BB962C8B-B14F-4D97-AF65-F5344CB8AC3E}">
        <p14:creationId xmlns:p14="http://schemas.microsoft.com/office/powerpoint/2010/main" val="3656297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0135" y="5325658"/>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7" name="ZoneTexte 6">
            <a:extLst>
              <a:ext uri="{FF2B5EF4-FFF2-40B4-BE49-F238E27FC236}">
                <a16:creationId xmlns:a16="http://schemas.microsoft.com/office/drawing/2014/main" id="{04B89AF3-8D38-8AB7-EABB-A5453FA09A9A}"/>
              </a:ext>
            </a:extLst>
          </p:cNvPr>
          <p:cNvSpPr txBox="1"/>
          <p:nvPr/>
        </p:nvSpPr>
        <p:spPr>
          <a:xfrm>
            <a:off x="1915146" y="1086039"/>
            <a:ext cx="16057784" cy="1077218"/>
          </a:xfrm>
          <a:prstGeom prst="rect">
            <a:avLst/>
          </a:prstGeom>
          <a:noFill/>
        </p:spPr>
        <p:txBody>
          <a:bodyPr wrap="square">
            <a:spAutoFit/>
          </a:bodyPr>
          <a:lstStyle/>
          <a:p>
            <a:pPr algn="just"/>
            <a:r>
              <a:rPr lang="fr-FR" sz="3200" b="1" dirty="0">
                <a:latin typeface="Arial" panose="020B0604020202020204" pitchFamily="34" charset="0"/>
              </a:rPr>
              <a:t>L</a:t>
            </a:r>
            <a:r>
              <a:rPr lang="fr-FR" sz="3200" b="1" i="0" strike="noStrike" dirty="0">
                <a:effectLst/>
                <a:latin typeface="Arial" panose="020B0604020202020204" pitchFamily="34" charset="0"/>
              </a:rPr>
              <a:t>e taux de marge </a:t>
            </a:r>
            <a:r>
              <a:rPr lang="fr-FR" sz="3200" b="0" i="0" strike="noStrike" dirty="0">
                <a:effectLst/>
                <a:latin typeface="Arial" panose="020B0604020202020204" pitchFamily="34" charset="0"/>
              </a:rPr>
              <a:t>mesure le pourcentage de la</a:t>
            </a:r>
            <a:r>
              <a:rPr lang="fr-FR" sz="3200" dirty="0">
                <a:latin typeface="Arial" panose="020B0604020202020204" pitchFamily="34" charset="0"/>
              </a:rPr>
              <a:t> </a:t>
            </a:r>
            <a:r>
              <a:rPr lang="fr-FR" sz="3200" b="0" i="0" strike="noStrike" dirty="0">
                <a:effectLst/>
                <a:latin typeface="Arial" panose="020B0604020202020204" pitchFamily="34" charset="0"/>
              </a:rPr>
              <a:t>valeur ajoutée conservé par les entreprises après versement du</a:t>
            </a:r>
            <a:r>
              <a:rPr lang="fr-FR" sz="3200" dirty="0">
                <a:latin typeface="Arial" panose="020B0604020202020204" pitchFamily="34" charset="0"/>
              </a:rPr>
              <a:t> </a:t>
            </a:r>
            <a:r>
              <a:rPr lang="fr-FR" sz="3200" b="0" i="0" strike="noStrike" dirty="0">
                <a:effectLst/>
                <a:latin typeface="Arial" panose="020B0604020202020204" pitchFamily="34" charset="0"/>
              </a:rPr>
              <a:t>coût du travail et des</a:t>
            </a:r>
            <a:r>
              <a:rPr lang="fr-FR" sz="3200" dirty="0">
                <a:latin typeface="Arial" panose="020B0604020202020204" pitchFamily="34" charset="0"/>
              </a:rPr>
              <a:t> </a:t>
            </a:r>
            <a:r>
              <a:rPr lang="fr-FR" sz="3200" b="0" i="0" strike="noStrike" dirty="0">
                <a:effectLst/>
                <a:latin typeface="Arial" panose="020B0604020202020204" pitchFamily="34" charset="0"/>
              </a:rPr>
              <a:t>impôts liés à la production</a:t>
            </a:r>
            <a:endParaRPr lang="fr-FR" sz="3200" dirty="0"/>
          </a:p>
        </p:txBody>
      </p:sp>
      <p:graphicFrame>
        <p:nvGraphicFramePr>
          <p:cNvPr id="8" name="Tableau 8">
            <a:extLst>
              <a:ext uri="{FF2B5EF4-FFF2-40B4-BE49-F238E27FC236}">
                <a16:creationId xmlns:a16="http://schemas.microsoft.com/office/drawing/2014/main" id="{5E9545C2-CF6A-8B32-1091-C02817B702CB}"/>
              </a:ext>
            </a:extLst>
          </p:cNvPr>
          <p:cNvGraphicFramePr>
            <a:graphicFrameLocks noGrp="1"/>
          </p:cNvGraphicFramePr>
          <p:nvPr>
            <p:extLst>
              <p:ext uri="{D42A27DB-BD31-4B8C-83A1-F6EECF244321}">
                <p14:modId xmlns:p14="http://schemas.microsoft.com/office/powerpoint/2010/main" val="196105525"/>
              </p:ext>
            </p:extLst>
          </p:nvPr>
        </p:nvGraphicFramePr>
        <p:xfrm>
          <a:off x="2563218" y="3350419"/>
          <a:ext cx="14113568" cy="5943260"/>
        </p:xfrm>
        <a:graphic>
          <a:graphicData uri="http://schemas.openxmlformats.org/drawingml/2006/table">
            <a:tbl>
              <a:tblPr firstRow="1" bandRow="1">
                <a:tableStyleId>{7DF18680-E054-41AD-8BC1-D1AEF772440D}</a:tableStyleId>
              </a:tblPr>
              <a:tblGrid>
                <a:gridCol w="7056784">
                  <a:extLst>
                    <a:ext uri="{9D8B030D-6E8A-4147-A177-3AD203B41FA5}">
                      <a16:colId xmlns:a16="http://schemas.microsoft.com/office/drawing/2014/main" val="1756726334"/>
                    </a:ext>
                  </a:extLst>
                </a:gridCol>
                <a:gridCol w="7056784">
                  <a:extLst>
                    <a:ext uri="{9D8B030D-6E8A-4147-A177-3AD203B41FA5}">
                      <a16:colId xmlns:a16="http://schemas.microsoft.com/office/drawing/2014/main" val="2348200018"/>
                    </a:ext>
                  </a:extLst>
                </a:gridCol>
              </a:tblGrid>
              <a:tr h="975292">
                <a:tc gridSpan="2">
                  <a:txBody>
                    <a:bodyPr/>
                    <a:lstStyle/>
                    <a:p>
                      <a:pPr algn="ctr"/>
                      <a:r>
                        <a:rPr lang="fr-FR" sz="3200" dirty="0"/>
                        <a:t>Taux de marge des entreprises (moyenne annuelle sauf mention contraire</a:t>
                      </a:r>
                      <a:r>
                        <a:rPr lang="fr-FR" sz="2800" dirty="0"/>
                        <a:t>)</a:t>
                      </a:r>
                    </a:p>
                  </a:txBody>
                  <a:tcPr/>
                </a:tc>
                <a:tc hMerge="1">
                  <a:txBody>
                    <a:bodyPr/>
                    <a:lstStyle/>
                    <a:p>
                      <a:endParaRPr lang="fr-FR" dirty="0"/>
                    </a:p>
                  </a:txBody>
                  <a:tcPr/>
                </a:tc>
                <a:extLst>
                  <a:ext uri="{0D108BD9-81ED-4DB2-BD59-A6C34878D82A}">
                    <a16:rowId xmlns:a16="http://schemas.microsoft.com/office/drawing/2014/main" val="1585656498"/>
                  </a:ext>
                </a:extLst>
              </a:tr>
              <a:tr h="975292">
                <a:tc>
                  <a:txBody>
                    <a:bodyPr/>
                    <a:lstStyle/>
                    <a:p>
                      <a:pPr algn="ctr"/>
                      <a:r>
                        <a:rPr lang="fr-FR" sz="2800" dirty="0"/>
                        <a:t>2019</a:t>
                      </a:r>
                    </a:p>
                  </a:txBody>
                  <a:tcPr/>
                </a:tc>
                <a:tc>
                  <a:txBody>
                    <a:bodyPr/>
                    <a:lstStyle/>
                    <a:p>
                      <a:pPr algn="ctr"/>
                      <a:r>
                        <a:rPr lang="fr-FR" sz="2800" dirty="0"/>
                        <a:t>33,4%</a:t>
                      </a:r>
                    </a:p>
                  </a:txBody>
                  <a:tcPr/>
                </a:tc>
                <a:extLst>
                  <a:ext uri="{0D108BD9-81ED-4DB2-BD59-A6C34878D82A}">
                    <a16:rowId xmlns:a16="http://schemas.microsoft.com/office/drawing/2014/main" val="1989046447"/>
                  </a:ext>
                </a:extLst>
              </a:tr>
              <a:tr h="975292">
                <a:tc>
                  <a:txBody>
                    <a:bodyPr/>
                    <a:lstStyle/>
                    <a:p>
                      <a:pPr algn="ctr"/>
                      <a:r>
                        <a:rPr lang="fr-FR" sz="2800" dirty="0"/>
                        <a:t>2020</a:t>
                      </a:r>
                    </a:p>
                  </a:txBody>
                  <a:tcPr/>
                </a:tc>
                <a:tc>
                  <a:txBody>
                    <a:bodyPr/>
                    <a:lstStyle/>
                    <a:p>
                      <a:pPr algn="ctr"/>
                      <a:r>
                        <a:rPr lang="fr-FR" sz="2800" dirty="0"/>
                        <a:t>31,8%</a:t>
                      </a:r>
                    </a:p>
                  </a:txBody>
                  <a:tcPr/>
                </a:tc>
                <a:extLst>
                  <a:ext uri="{0D108BD9-81ED-4DB2-BD59-A6C34878D82A}">
                    <a16:rowId xmlns:a16="http://schemas.microsoft.com/office/drawing/2014/main" val="3706582307"/>
                  </a:ext>
                </a:extLst>
              </a:tr>
              <a:tr h="975292">
                <a:tc>
                  <a:txBody>
                    <a:bodyPr/>
                    <a:lstStyle/>
                    <a:p>
                      <a:pPr algn="ctr"/>
                      <a:r>
                        <a:rPr lang="fr-FR" sz="2800" dirty="0"/>
                        <a:t>2021</a:t>
                      </a:r>
                    </a:p>
                  </a:txBody>
                  <a:tcPr/>
                </a:tc>
                <a:tc>
                  <a:txBody>
                    <a:bodyPr/>
                    <a:lstStyle/>
                    <a:p>
                      <a:pPr algn="ctr"/>
                      <a:r>
                        <a:rPr lang="fr-FR" sz="2800" dirty="0"/>
                        <a:t>34,2%</a:t>
                      </a:r>
                    </a:p>
                  </a:txBody>
                  <a:tcPr/>
                </a:tc>
                <a:extLst>
                  <a:ext uri="{0D108BD9-81ED-4DB2-BD59-A6C34878D82A}">
                    <a16:rowId xmlns:a16="http://schemas.microsoft.com/office/drawing/2014/main" val="3940896316"/>
                  </a:ext>
                </a:extLst>
              </a:tr>
              <a:tr h="975292">
                <a:tc>
                  <a:txBody>
                    <a:bodyPr/>
                    <a:lstStyle/>
                    <a:p>
                      <a:pPr algn="ctr"/>
                      <a:r>
                        <a:rPr lang="fr-FR" sz="2800" dirty="0"/>
                        <a:t>2022</a:t>
                      </a:r>
                    </a:p>
                  </a:txBody>
                  <a:tcPr/>
                </a:tc>
                <a:tc>
                  <a:txBody>
                    <a:bodyPr/>
                    <a:lstStyle/>
                    <a:p>
                      <a:pPr algn="ctr"/>
                      <a:r>
                        <a:rPr lang="fr-FR" sz="2800" dirty="0"/>
                        <a:t>32,0%</a:t>
                      </a:r>
                    </a:p>
                  </a:txBody>
                  <a:tcPr/>
                </a:tc>
                <a:extLst>
                  <a:ext uri="{0D108BD9-81ED-4DB2-BD59-A6C34878D82A}">
                    <a16:rowId xmlns:a16="http://schemas.microsoft.com/office/drawing/2014/main" val="2681278173"/>
                  </a:ext>
                </a:extLst>
              </a:tr>
              <a:tr h="975292">
                <a:tc>
                  <a:txBody>
                    <a:bodyPr/>
                    <a:lstStyle/>
                    <a:p>
                      <a:pPr algn="ctr"/>
                      <a:r>
                        <a:rPr lang="fr-FR" sz="2800" dirty="0"/>
                        <a:t>2023*</a:t>
                      </a:r>
                    </a:p>
                  </a:txBody>
                  <a:tcPr/>
                </a:tc>
                <a:tc>
                  <a:txBody>
                    <a:bodyPr/>
                    <a:lstStyle/>
                    <a:p>
                      <a:pPr algn="ctr"/>
                      <a:r>
                        <a:rPr lang="fr-FR" sz="2800" dirty="0"/>
                        <a:t>31,5%</a:t>
                      </a:r>
                    </a:p>
                  </a:txBody>
                  <a:tcPr/>
                </a:tc>
                <a:extLst>
                  <a:ext uri="{0D108BD9-81ED-4DB2-BD59-A6C34878D82A}">
                    <a16:rowId xmlns:a16="http://schemas.microsoft.com/office/drawing/2014/main" val="535159788"/>
                  </a:ext>
                </a:extLst>
              </a:tr>
            </a:tbl>
          </a:graphicData>
        </a:graphic>
      </p:graphicFrame>
      <p:sp>
        <p:nvSpPr>
          <p:cNvPr id="9" name="ZoneTexte 8">
            <a:extLst>
              <a:ext uri="{FF2B5EF4-FFF2-40B4-BE49-F238E27FC236}">
                <a16:creationId xmlns:a16="http://schemas.microsoft.com/office/drawing/2014/main" id="{37C25CAD-7297-B53B-0655-2C5A05C55EE2}"/>
              </a:ext>
            </a:extLst>
          </p:cNvPr>
          <p:cNvSpPr txBox="1"/>
          <p:nvPr/>
        </p:nvSpPr>
        <p:spPr>
          <a:xfrm>
            <a:off x="2563218" y="9293679"/>
            <a:ext cx="6840760" cy="646331"/>
          </a:xfrm>
          <a:prstGeom prst="rect">
            <a:avLst/>
          </a:prstGeom>
          <a:noFill/>
        </p:spPr>
        <p:txBody>
          <a:bodyPr wrap="square" rtlCol="0">
            <a:spAutoFit/>
          </a:bodyPr>
          <a:lstStyle/>
          <a:p>
            <a:r>
              <a:rPr lang="fr-FR" dirty="0"/>
              <a:t>Source : INSEE, 2021, 2022, Banque de France, 2023</a:t>
            </a:r>
          </a:p>
          <a:p>
            <a:r>
              <a:rPr lang="fr-FR" dirty="0"/>
              <a:t>*Prévisions</a:t>
            </a:r>
          </a:p>
        </p:txBody>
      </p:sp>
      <p:sp>
        <p:nvSpPr>
          <p:cNvPr id="5" name="Espace réservé du numéro de diapositive 4">
            <a:extLst>
              <a:ext uri="{FF2B5EF4-FFF2-40B4-BE49-F238E27FC236}">
                <a16:creationId xmlns:a16="http://schemas.microsoft.com/office/drawing/2014/main" id="{B5F5AFDC-007A-FB69-BEBD-C93D56A8EBBC}"/>
              </a:ext>
            </a:extLst>
          </p:cNvPr>
          <p:cNvSpPr>
            <a:spLocks noGrp="1"/>
          </p:cNvSpPr>
          <p:nvPr>
            <p:ph type="sldNum" sz="quarter" idx="7"/>
          </p:nvPr>
        </p:nvSpPr>
        <p:spPr/>
        <p:txBody>
          <a:bodyPr/>
          <a:lstStyle/>
          <a:p>
            <a:fld id="{B6F15528-21DE-4FAA-801E-634DDDAF4B2B}" type="slidenum">
              <a:rPr lang="fr-FR" smtClean="0"/>
              <a:t>25</a:t>
            </a:fld>
            <a:endParaRPr lang="fr-FR"/>
          </a:p>
        </p:txBody>
      </p:sp>
    </p:spTree>
    <p:extLst>
      <p:ext uri="{BB962C8B-B14F-4D97-AF65-F5344CB8AC3E}">
        <p14:creationId xmlns:p14="http://schemas.microsoft.com/office/powerpoint/2010/main" val="491934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graphicFrame>
        <p:nvGraphicFramePr>
          <p:cNvPr id="5" name="Graphique 4">
            <a:extLst>
              <a:ext uri="{FF2B5EF4-FFF2-40B4-BE49-F238E27FC236}">
                <a16:creationId xmlns:a16="http://schemas.microsoft.com/office/drawing/2014/main" id="{F54CC634-0174-DD3B-441F-D948AAF22D68}"/>
              </a:ext>
            </a:extLst>
          </p:cNvPr>
          <p:cNvGraphicFramePr/>
          <p:nvPr>
            <p:extLst>
              <p:ext uri="{D42A27DB-BD31-4B8C-83A1-F6EECF244321}">
                <p14:modId xmlns:p14="http://schemas.microsoft.com/office/powerpoint/2010/main" val="1272218249"/>
              </p:ext>
            </p:extLst>
          </p:nvPr>
        </p:nvGraphicFramePr>
        <p:xfrm>
          <a:off x="2008650" y="709348"/>
          <a:ext cx="16900384" cy="7825647"/>
        </p:xfrm>
        <a:graphic>
          <a:graphicData uri="http://schemas.openxmlformats.org/drawingml/2006/chart">
            <c:chart xmlns:c="http://schemas.openxmlformats.org/drawingml/2006/chart" xmlns:r="http://schemas.openxmlformats.org/officeDocument/2006/relationships" r:id="rId3"/>
          </a:graphicData>
        </a:graphic>
      </p:graphicFrame>
      <p:sp>
        <p:nvSpPr>
          <p:cNvPr id="7" name="ZoneTexte 6">
            <a:extLst>
              <a:ext uri="{FF2B5EF4-FFF2-40B4-BE49-F238E27FC236}">
                <a16:creationId xmlns:a16="http://schemas.microsoft.com/office/drawing/2014/main" id="{4D37CA9D-E157-B442-466A-0213C9F42008}"/>
              </a:ext>
            </a:extLst>
          </p:cNvPr>
          <p:cNvSpPr txBox="1"/>
          <p:nvPr/>
        </p:nvSpPr>
        <p:spPr>
          <a:xfrm>
            <a:off x="2162063" y="8605797"/>
            <a:ext cx="8064896" cy="1167243"/>
          </a:xfrm>
          <a:prstGeom prst="rect">
            <a:avLst/>
          </a:prstGeom>
          <a:noFill/>
        </p:spPr>
        <p:txBody>
          <a:bodyPr wrap="square" rtlCol="0">
            <a:spAutoFit/>
          </a:bodyPr>
          <a:lstStyle/>
          <a:p>
            <a:pPr algn="just">
              <a:lnSpc>
                <a:spcPct val="107000"/>
              </a:lnSpc>
              <a:spcAft>
                <a:spcPts val="800"/>
              </a:spcAft>
            </a:pPr>
            <a:r>
              <a:rPr lang="fr-FR" sz="1800" dirty="0">
                <a:effectLst/>
                <a:latin typeface="Arial" panose="020B0604020202020204" pitchFamily="34" charset="0"/>
                <a:ea typeface="Calibri" panose="020F0502020204030204" pitchFamily="34" charset="0"/>
              </a:rPr>
              <a:t>Source : Janus Henderson global </a:t>
            </a:r>
            <a:r>
              <a:rPr lang="fr-FR" sz="1800" dirty="0" err="1">
                <a:effectLst/>
                <a:latin typeface="Arial" panose="020B0604020202020204" pitchFamily="34" charset="0"/>
                <a:ea typeface="Calibri" panose="020F0502020204030204" pitchFamily="34" charset="0"/>
              </a:rPr>
              <a:t>dividend</a:t>
            </a:r>
            <a:r>
              <a:rPr lang="fr-FR" sz="1800" dirty="0">
                <a:effectLst/>
                <a:latin typeface="Arial" panose="020B0604020202020204" pitchFamily="34" charset="0"/>
                <a:ea typeface="Calibri" panose="020F0502020204030204" pitchFamily="34" charset="0"/>
              </a:rPr>
              <a:t> index, 2023</a:t>
            </a:r>
            <a:endParaRPr lang="fr-FR"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fr-FR" sz="1800" dirty="0">
                <a:effectLst/>
                <a:latin typeface="Arial" panose="020B0604020202020204" pitchFamily="34" charset="0"/>
                <a:ea typeface="Calibri" panose="020F0502020204030204" pitchFamily="34" charset="0"/>
              </a:rPr>
              <a:t>*Hors rachats d’actions, champ plus large que le CAC 40.</a:t>
            </a:r>
            <a:endParaRPr lang="fr-FR" sz="1800" dirty="0">
              <a:effectLst/>
              <a:latin typeface="Calibri" panose="020F0502020204030204" pitchFamily="34" charset="0"/>
              <a:ea typeface="Calibri" panose="020F0502020204030204" pitchFamily="34" charset="0"/>
            </a:endParaRPr>
          </a:p>
          <a:p>
            <a:endParaRPr lang="fr-FR" dirty="0"/>
          </a:p>
        </p:txBody>
      </p:sp>
      <p:sp>
        <p:nvSpPr>
          <p:cNvPr id="8" name="Espace réservé du numéro de diapositive 7">
            <a:extLst>
              <a:ext uri="{FF2B5EF4-FFF2-40B4-BE49-F238E27FC236}">
                <a16:creationId xmlns:a16="http://schemas.microsoft.com/office/drawing/2014/main" id="{761F91AE-B1AF-C9E0-2AE0-E876E3ABB2C4}"/>
              </a:ext>
            </a:extLst>
          </p:cNvPr>
          <p:cNvSpPr>
            <a:spLocks noGrp="1"/>
          </p:cNvSpPr>
          <p:nvPr>
            <p:ph type="sldNum" sz="quarter" idx="7"/>
          </p:nvPr>
        </p:nvSpPr>
        <p:spPr/>
        <p:txBody>
          <a:bodyPr/>
          <a:lstStyle/>
          <a:p>
            <a:fld id="{B6F15528-21DE-4FAA-801E-634DDDAF4B2B}" type="slidenum">
              <a:rPr lang="fr-FR" smtClean="0"/>
              <a:t>26</a:t>
            </a:fld>
            <a:endParaRPr lang="fr-FR"/>
          </a:p>
        </p:txBody>
      </p:sp>
    </p:spTree>
    <p:extLst>
      <p:ext uri="{BB962C8B-B14F-4D97-AF65-F5344CB8AC3E}">
        <p14:creationId xmlns:p14="http://schemas.microsoft.com/office/powerpoint/2010/main" val="508996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3639" y="2524892"/>
            <a:ext cx="17903830" cy="3539430"/>
          </a:xfrm>
        </p:spPr>
        <p:txBody>
          <a:bodyPr/>
          <a:lstStyle/>
          <a:p>
            <a:pPr algn="ctr"/>
            <a:br>
              <a:rPr lang="fr-FR" sz="3200" b="0" dirty="0"/>
            </a:br>
            <a:br>
              <a:rPr lang="fr-FR" sz="6600" b="0" dirty="0">
                <a:solidFill>
                  <a:schemeClr val="tx1"/>
                </a:solidFill>
                <a:effectLst>
                  <a:outerShdw blurRad="38100" dist="38100" dir="2700000" algn="tl">
                    <a:srgbClr val="000000">
                      <a:alpha val="43137"/>
                    </a:srgbClr>
                  </a:outerShdw>
                </a:effectLst>
              </a:rPr>
            </a:br>
            <a:r>
              <a:rPr lang="fr-FR" sz="6600" b="0" dirty="0">
                <a:solidFill>
                  <a:schemeClr val="tx1"/>
                </a:solidFill>
                <a:effectLst>
                  <a:outerShdw blurRad="38100" dist="38100" dir="2700000" algn="tl">
                    <a:srgbClr val="000000">
                      <a:alpha val="43137"/>
                    </a:srgbClr>
                  </a:outerShdw>
                </a:effectLst>
              </a:rPr>
              <a:t>Pour toute remarque ou question  eco.info@unsa.org</a:t>
            </a:r>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Espace réservé du numéro de diapositive 4">
            <a:extLst>
              <a:ext uri="{FF2B5EF4-FFF2-40B4-BE49-F238E27FC236}">
                <a16:creationId xmlns:a16="http://schemas.microsoft.com/office/drawing/2014/main" id="{8C35CE03-32C3-B287-93AA-852BAB04B488}"/>
              </a:ext>
            </a:extLst>
          </p:cNvPr>
          <p:cNvSpPr>
            <a:spLocks noGrp="1"/>
          </p:cNvSpPr>
          <p:nvPr>
            <p:ph type="sldNum" sz="quarter" idx="7"/>
          </p:nvPr>
        </p:nvSpPr>
        <p:spPr/>
        <p:txBody>
          <a:bodyPr/>
          <a:lstStyle/>
          <a:p>
            <a:fld id="{B6F15528-21DE-4FAA-801E-634DDDAF4B2B}" type="slidenum">
              <a:rPr lang="fr-FR" smtClean="0"/>
              <a:t>27</a:t>
            </a:fld>
            <a:endParaRPr lang="fr-FR"/>
          </a:p>
        </p:txBody>
      </p:sp>
    </p:spTree>
    <p:extLst>
      <p:ext uri="{BB962C8B-B14F-4D97-AF65-F5344CB8AC3E}">
        <p14:creationId xmlns:p14="http://schemas.microsoft.com/office/powerpoint/2010/main" val="402346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593715" y="9041865"/>
            <a:ext cx="18093690" cy="1631216"/>
          </a:xfrm>
        </p:spPr>
        <p:txBody>
          <a:bodyPr/>
          <a:lstStyle/>
          <a:p>
            <a:pPr algn="just"/>
            <a:r>
              <a:rPr lang="fr-FR" sz="2800" b="0" i="0" u="none" strike="noStrike" dirty="0">
                <a:solidFill>
                  <a:srgbClr val="000000"/>
                </a:solidFill>
                <a:effectLst/>
                <a:latin typeface="Arial" panose="020B0604020202020204" pitchFamily="34" charset="0"/>
              </a:rPr>
              <a:t>Le </a:t>
            </a:r>
            <a:r>
              <a:rPr lang="fr-FR" sz="2800" b="1" i="0" u="none" strike="noStrike" dirty="0">
                <a:solidFill>
                  <a:srgbClr val="000000"/>
                </a:solidFill>
                <a:effectLst/>
                <a:latin typeface="Arial" panose="020B0604020202020204" pitchFamily="34" charset="0"/>
              </a:rPr>
              <a:t>Produit intérieur brut (PIB)</a:t>
            </a:r>
            <a:r>
              <a:rPr lang="fr-FR" sz="2800" b="0" i="0" u="none" strike="noStrike" dirty="0">
                <a:solidFill>
                  <a:srgbClr val="000000"/>
                </a:solidFill>
                <a:effectLst/>
                <a:latin typeface="Arial" panose="020B0604020202020204" pitchFamily="34" charset="0"/>
              </a:rPr>
              <a:t> est un indicateur qui permet de mesurer la richesse créée par tous les agents économiques, privés et publics, sur un territoire national pendant une période donnée.</a:t>
            </a:r>
          </a:p>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graphicFrame>
        <p:nvGraphicFramePr>
          <p:cNvPr id="5" name="Graphique 4">
            <a:extLst>
              <a:ext uri="{FF2B5EF4-FFF2-40B4-BE49-F238E27FC236}">
                <a16:creationId xmlns:a16="http://schemas.microsoft.com/office/drawing/2014/main" id="{B07976E6-ED95-3C0F-8262-5CEDD7522B9A}"/>
              </a:ext>
            </a:extLst>
          </p:cNvPr>
          <p:cNvGraphicFramePr/>
          <p:nvPr>
            <p:extLst>
              <p:ext uri="{D42A27DB-BD31-4B8C-83A1-F6EECF244321}">
                <p14:modId xmlns:p14="http://schemas.microsoft.com/office/powerpoint/2010/main" val="2389716568"/>
              </p:ext>
            </p:extLst>
          </p:nvPr>
        </p:nvGraphicFramePr>
        <p:xfrm>
          <a:off x="2080842" y="465434"/>
          <a:ext cx="15769752" cy="7704856"/>
        </p:xfrm>
        <a:graphic>
          <a:graphicData uri="http://schemas.openxmlformats.org/drawingml/2006/chart">
            <c:chart xmlns:c="http://schemas.openxmlformats.org/drawingml/2006/chart" xmlns:r="http://schemas.openxmlformats.org/officeDocument/2006/relationships" r:id="rId3"/>
          </a:graphicData>
        </a:graphic>
      </p:graphicFrame>
      <p:sp>
        <p:nvSpPr>
          <p:cNvPr id="7" name="ZoneTexte 6">
            <a:extLst>
              <a:ext uri="{FF2B5EF4-FFF2-40B4-BE49-F238E27FC236}">
                <a16:creationId xmlns:a16="http://schemas.microsoft.com/office/drawing/2014/main" id="{1D48AFE4-FDF3-BF90-30D4-C236ED577437}"/>
              </a:ext>
            </a:extLst>
          </p:cNvPr>
          <p:cNvSpPr txBox="1"/>
          <p:nvPr/>
        </p:nvSpPr>
        <p:spPr>
          <a:xfrm>
            <a:off x="2080842" y="8170290"/>
            <a:ext cx="7822340" cy="1167243"/>
          </a:xfrm>
          <a:prstGeom prst="rect">
            <a:avLst/>
          </a:prstGeom>
          <a:noFill/>
        </p:spPr>
        <p:txBody>
          <a:bodyPr wrap="square" rtlCol="0">
            <a:spAutoFit/>
          </a:bodyPr>
          <a:lstStyle/>
          <a:p>
            <a:pPr>
              <a:lnSpc>
                <a:spcPct val="107000"/>
              </a:lnSpc>
              <a:spcAft>
                <a:spcPts val="800"/>
              </a:spcAft>
            </a:pPr>
            <a:r>
              <a:rPr lang="fr-FR" sz="1800" dirty="0">
                <a:effectLst/>
                <a:latin typeface="Arial" panose="020B0604020202020204" pitchFamily="34" charset="0"/>
                <a:ea typeface="Calibri" panose="020F0502020204030204" pitchFamily="34" charset="0"/>
                <a:cs typeface="Arial" panose="020B0604020202020204" pitchFamily="34" charset="0"/>
              </a:rPr>
              <a:t>Source : INSEE, Commission européenne, 2023, Banque de France, 2023</a:t>
            </a:r>
          </a:p>
          <a:p>
            <a:pPr>
              <a:lnSpc>
                <a:spcPct val="107000"/>
              </a:lnSpc>
              <a:spcAft>
                <a:spcPts val="800"/>
              </a:spcAft>
            </a:pPr>
            <a:r>
              <a:rPr lang="fr-FR" sz="1800" dirty="0">
                <a:effectLst/>
                <a:latin typeface="Arial" panose="020B0604020202020204" pitchFamily="34" charset="0"/>
                <a:ea typeface="Calibri" panose="020F0502020204030204" pitchFamily="34" charset="0"/>
                <a:cs typeface="Arial" panose="020B0604020202020204" pitchFamily="34" charset="0"/>
              </a:rPr>
              <a:t>*Prévisions</a:t>
            </a:r>
          </a:p>
          <a:p>
            <a:endParaRPr lang="fr-FR" dirty="0"/>
          </a:p>
        </p:txBody>
      </p:sp>
      <p:sp>
        <p:nvSpPr>
          <p:cNvPr id="8" name="Espace réservé du numéro de diapositive 7">
            <a:extLst>
              <a:ext uri="{FF2B5EF4-FFF2-40B4-BE49-F238E27FC236}">
                <a16:creationId xmlns:a16="http://schemas.microsoft.com/office/drawing/2014/main" id="{69F7C3BA-180C-260B-E262-FF7100E75B71}"/>
              </a:ext>
            </a:extLst>
          </p:cNvPr>
          <p:cNvSpPr>
            <a:spLocks noGrp="1"/>
          </p:cNvSpPr>
          <p:nvPr>
            <p:ph type="sldNum" sz="quarter" idx="7"/>
          </p:nvPr>
        </p:nvSpPr>
        <p:spPr/>
        <p:txBody>
          <a:bodyPr/>
          <a:lstStyle/>
          <a:p>
            <a:fld id="{B6F15528-21DE-4FAA-801E-634DDDAF4B2B}" type="slidenum">
              <a:rPr lang="fr-FR" smtClean="0"/>
              <a:t>3</a:t>
            </a:fld>
            <a:endParaRPr lang="fr-FR"/>
          </a:p>
        </p:txBody>
      </p:sp>
    </p:spTree>
    <p:extLst>
      <p:ext uri="{BB962C8B-B14F-4D97-AF65-F5344CB8AC3E}">
        <p14:creationId xmlns:p14="http://schemas.microsoft.com/office/powerpoint/2010/main" val="363214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8" name="ZoneTexte 7">
            <a:extLst>
              <a:ext uri="{FF2B5EF4-FFF2-40B4-BE49-F238E27FC236}">
                <a16:creationId xmlns:a16="http://schemas.microsoft.com/office/drawing/2014/main" id="{49FE81FC-D314-A556-B42A-2CB06C4B8EF6}"/>
              </a:ext>
            </a:extLst>
          </p:cNvPr>
          <p:cNvSpPr txBox="1"/>
          <p:nvPr/>
        </p:nvSpPr>
        <p:spPr>
          <a:xfrm>
            <a:off x="1180114" y="686123"/>
            <a:ext cx="16864824" cy="5796459"/>
          </a:xfrm>
          <a:prstGeom prst="rect">
            <a:avLst/>
          </a:prstGeom>
          <a:noFill/>
        </p:spPr>
        <p:txBody>
          <a:bodyPr wrap="square" rtlCol="0">
            <a:spAutoFit/>
          </a:bodyPr>
          <a:lstStyle/>
          <a:p>
            <a:pPr algn="just" rtl="0">
              <a:spcBef>
                <a:spcPts val="0"/>
              </a:spcBef>
              <a:spcAft>
                <a:spcPts val="800"/>
              </a:spcAft>
            </a:pPr>
            <a:r>
              <a:rPr lang="fr-FR" sz="2800" b="1" i="0" u="none" strike="noStrike" dirty="0">
                <a:solidFill>
                  <a:srgbClr val="000000"/>
                </a:solidFill>
                <a:effectLst/>
                <a:latin typeface="Arial" panose="020B0604020202020204" pitchFamily="34" charset="0"/>
                <a:cs typeface="Arial" panose="020B0604020202020204" pitchFamily="34" charset="0"/>
              </a:rPr>
              <a:t>Solde public</a:t>
            </a:r>
            <a:r>
              <a:rPr lang="fr-FR" sz="2800" b="0" i="0" u="none" strike="noStrike" dirty="0">
                <a:solidFill>
                  <a:srgbClr val="000000"/>
                </a:solidFill>
                <a:effectLst/>
                <a:latin typeface="Arial" panose="020B0604020202020204" pitchFamily="34" charset="0"/>
                <a:cs typeface="Arial" panose="020B0604020202020204" pitchFamily="34" charset="0"/>
              </a:rPr>
              <a:t> : Différences entre les recettes et les dépenses publiques. Pour son calcul, sont prises en compte les dépenses et recettes de l’</a:t>
            </a:r>
            <a:r>
              <a:rPr lang="en-US" sz="2800" dirty="0">
                <a:solidFill>
                  <a:schemeClr val="tx1"/>
                </a:solidFill>
              </a:rPr>
              <a:t>É</a:t>
            </a:r>
            <a:r>
              <a:rPr lang="fr-FR" sz="2800" b="0" i="0" u="none" strike="noStrike" dirty="0">
                <a:solidFill>
                  <a:srgbClr val="000000"/>
                </a:solidFill>
                <a:effectLst/>
                <a:latin typeface="Arial" panose="020B0604020202020204" pitchFamily="34" charset="0"/>
                <a:cs typeface="Arial" panose="020B0604020202020204" pitchFamily="34" charset="0"/>
              </a:rPr>
              <a:t>tat, des administrations publiques locales (APUL), des administrations de sécurité sociale (ASSO) et des organismes divers d’administration centrale (ODAC). Il est exprimé généralement en pourcentage du PIB.</a:t>
            </a:r>
            <a:endParaRPr lang="fr-FR" sz="2800" dirty="0">
              <a:effectLst/>
              <a:latin typeface="Arial" panose="020B0604020202020204" pitchFamily="34" charset="0"/>
              <a:cs typeface="Arial" panose="020B0604020202020204" pitchFamily="34" charset="0"/>
            </a:endParaRPr>
          </a:p>
          <a:p>
            <a:pPr algn="just" rtl="0">
              <a:spcBef>
                <a:spcPts val="0"/>
              </a:spcBef>
              <a:spcAft>
                <a:spcPts val="800"/>
              </a:spcAft>
            </a:pPr>
            <a:r>
              <a:rPr lang="fr-FR" sz="2800" b="0" i="0" u="none" strike="noStrike" dirty="0">
                <a:solidFill>
                  <a:srgbClr val="000000"/>
                </a:solidFill>
                <a:effectLst/>
                <a:latin typeface="Arial" panose="020B0604020202020204" pitchFamily="34" charset="0"/>
                <a:cs typeface="Arial" panose="020B0604020202020204" pitchFamily="34" charset="0"/>
              </a:rPr>
              <a:t>Attention, il ne doit pas être confondu avec le solde budgétaire, qui correspond à la différence entre les recettes et les dépenses de l’</a:t>
            </a:r>
            <a:r>
              <a:rPr lang="en-US" sz="2800" dirty="0">
                <a:solidFill>
                  <a:schemeClr val="tx1"/>
                </a:solidFill>
              </a:rPr>
              <a:t> É</a:t>
            </a:r>
            <a:r>
              <a:rPr lang="fr-FR" sz="2800" b="0" i="0" u="none" strike="noStrike" dirty="0">
                <a:solidFill>
                  <a:srgbClr val="000000"/>
                </a:solidFill>
                <a:effectLst/>
                <a:latin typeface="Arial" panose="020B0604020202020204" pitchFamily="34" charset="0"/>
                <a:cs typeface="Arial" panose="020B0604020202020204" pitchFamily="34" charset="0"/>
              </a:rPr>
              <a:t>tat.</a:t>
            </a:r>
            <a:endParaRPr lang="fr-FR" sz="2800" dirty="0">
              <a:effectLst/>
              <a:latin typeface="Arial" panose="020B0604020202020204" pitchFamily="34" charset="0"/>
              <a:cs typeface="Arial" panose="020B0604020202020204" pitchFamily="34" charset="0"/>
            </a:endParaRPr>
          </a:p>
          <a:p>
            <a:r>
              <a:rPr lang="fr-FR" sz="2800" b="1" i="0" u="none" strike="noStrike" dirty="0">
                <a:solidFill>
                  <a:srgbClr val="000000"/>
                </a:solidFill>
                <a:effectLst/>
                <a:latin typeface="Arial" panose="020B0604020202020204" pitchFamily="34" charset="0"/>
                <a:cs typeface="Arial" panose="020B0604020202020204" pitchFamily="34" charset="0"/>
              </a:rPr>
              <a:t>Dette publique</a:t>
            </a:r>
            <a:r>
              <a:rPr lang="fr-FR" sz="2800" b="0" i="0" u="none" strike="noStrike" dirty="0">
                <a:solidFill>
                  <a:srgbClr val="000000"/>
                </a:solidFill>
                <a:effectLst/>
                <a:latin typeface="Arial" panose="020B0604020202020204" pitchFamily="34" charset="0"/>
                <a:cs typeface="Arial" panose="020B0604020202020204" pitchFamily="34" charset="0"/>
              </a:rPr>
              <a:t> : Elle correspond à l’ensemble des engagements financiers pris sous forme d’emprunt par l’</a:t>
            </a:r>
            <a:r>
              <a:rPr lang="en-US" sz="2800" dirty="0">
                <a:solidFill>
                  <a:schemeClr val="tx1"/>
                </a:solidFill>
              </a:rPr>
              <a:t>É</a:t>
            </a:r>
            <a:r>
              <a:rPr lang="fr-FR" sz="2800" b="0" i="0" u="none" strike="noStrike" dirty="0">
                <a:solidFill>
                  <a:srgbClr val="000000"/>
                </a:solidFill>
                <a:effectLst/>
                <a:latin typeface="Arial" panose="020B0604020202020204" pitchFamily="34" charset="0"/>
                <a:cs typeface="Arial" panose="020B0604020202020204" pitchFamily="34" charset="0"/>
              </a:rPr>
              <a:t>tat, les APUL, les ASSO et les ODAC.</a:t>
            </a:r>
          </a:p>
          <a:p>
            <a:endParaRPr lang="fr-FR" sz="2800" dirty="0">
              <a:solidFill>
                <a:srgbClr val="000000"/>
              </a:solidFill>
              <a:latin typeface="Arial" panose="020B0604020202020204" pitchFamily="34" charset="0"/>
              <a:cs typeface="Arial" panose="020B0604020202020204" pitchFamily="34" charset="0"/>
            </a:endParaRPr>
          </a:p>
          <a:p>
            <a:pPr algn="ctr" rtl="0">
              <a:spcBef>
                <a:spcPts val="0"/>
              </a:spcBef>
              <a:spcAft>
                <a:spcPts val="800"/>
              </a:spcAft>
            </a:pPr>
            <a:endParaRPr lang="fr-FR" sz="3200" b="0" i="0" u="none" strike="noStrike" dirty="0">
              <a:solidFill>
                <a:srgbClr val="FF0000"/>
              </a:solidFill>
              <a:effectLst/>
              <a:latin typeface="Arial" panose="020B0604020202020204" pitchFamily="34" charset="0"/>
              <a:cs typeface="Arial" panose="020B0604020202020204" pitchFamily="34" charset="0"/>
            </a:endParaRPr>
          </a:p>
          <a:p>
            <a:pPr algn="ctr" rtl="0">
              <a:spcBef>
                <a:spcPts val="0"/>
              </a:spcBef>
              <a:spcAft>
                <a:spcPts val="800"/>
              </a:spcAft>
            </a:pPr>
            <a:endParaRPr lang="fr-FR" sz="3200" dirty="0">
              <a:solidFill>
                <a:srgbClr val="FF0000"/>
              </a:solidFill>
              <a:latin typeface="Arial" panose="020B0604020202020204" pitchFamily="34" charset="0"/>
              <a:cs typeface="Arial" panose="020B0604020202020204" pitchFamily="34" charset="0"/>
            </a:endParaRPr>
          </a:p>
          <a:p>
            <a:pPr algn="ctr" rtl="0">
              <a:spcBef>
                <a:spcPts val="0"/>
              </a:spcBef>
              <a:spcAft>
                <a:spcPts val="800"/>
              </a:spcAft>
            </a:pPr>
            <a:endParaRPr lang="fr-FR" sz="2800" dirty="0">
              <a:latin typeface="Arial" panose="020B0604020202020204" pitchFamily="34" charset="0"/>
              <a:cs typeface="Arial" panose="020B0604020202020204" pitchFamily="34" charset="0"/>
            </a:endParaRPr>
          </a:p>
        </p:txBody>
      </p:sp>
      <p:graphicFrame>
        <p:nvGraphicFramePr>
          <p:cNvPr id="5" name="Tableau 6">
            <a:extLst>
              <a:ext uri="{FF2B5EF4-FFF2-40B4-BE49-F238E27FC236}">
                <a16:creationId xmlns:a16="http://schemas.microsoft.com/office/drawing/2014/main" id="{9371D1FF-7ED7-9487-FABC-061D00109652}"/>
              </a:ext>
            </a:extLst>
          </p:cNvPr>
          <p:cNvGraphicFramePr>
            <a:graphicFrameLocks noGrp="1"/>
          </p:cNvGraphicFramePr>
          <p:nvPr>
            <p:extLst>
              <p:ext uri="{D42A27DB-BD31-4B8C-83A1-F6EECF244321}">
                <p14:modId xmlns:p14="http://schemas.microsoft.com/office/powerpoint/2010/main" val="237056361"/>
              </p:ext>
            </p:extLst>
          </p:nvPr>
        </p:nvGraphicFramePr>
        <p:xfrm>
          <a:off x="1023404" y="4867623"/>
          <a:ext cx="7740086" cy="4793430"/>
        </p:xfrm>
        <a:graphic>
          <a:graphicData uri="http://schemas.openxmlformats.org/drawingml/2006/table">
            <a:tbl>
              <a:tblPr firstRow="1" bandRow="1">
                <a:tableStyleId>{7DF18680-E054-41AD-8BC1-D1AEF772440D}</a:tableStyleId>
              </a:tblPr>
              <a:tblGrid>
                <a:gridCol w="3870043">
                  <a:extLst>
                    <a:ext uri="{9D8B030D-6E8A-4147-A177-3AD203B41FA5}">
                      <a16:colId xmlns:a16="http://schemas.microsoft.com/office/drawing/2014/main" val="1266972064"/>
                    </a:ext>
                  </a:extLst>
                </a:gridCol>
                <a:gridCol w="3870043">
                  <a:extLst>
                    <a:ext uri="{9D8B030D-6E8A-4147-A177-3AD203B41FA5}">
                      <a16:colId xmlns:a16="http://schemas.microsoft.com/office/drawing/2014/main" val="3759159376"/>
                    </a:ext>
                  </a:extLst>
                </a:gridCol>
              </a:tblGrid>
              <a:tr h="1018045">
                <a:tc gridSpan="2">
                  <a:txBody>
                    <a:bodyPr/>
                    <a:lstStyle/>
                    <a:p>
                      <a:pPr algn="ctr"/>
                      <a:r>
                        <a:rPr lang="en-US" sz="2800" dirty="0">
                          <a:solidFill>
                            <a:schemeClr val="tx1"/>
                          </a:solidFill>
                        </a:rPr>
                        <a:t>É</a:t>
                      </a:r>
                      <a:r>
                        <a:rPr lang="fr-FR" sz="2800" dirty="0">
                          <a:solidFill>
                            <a:schemeClr val="tx1"/>
                          </a:solidFill>
                        </a:rPr>
                        <a:t>tat des finances publiques en France en 2022</a:t>
                      </a:r>
                      <a:endParaRPr lang="fr-FR" sz="2800" dirty="0">
                        <a:solidFill>
                          <a:schemeClr val="tx1"/>
                        </a:solidFill>
                        <a:latin typeface="Arial" panose="020B0604020202020204" pitchFamily="34" charset="0"/>
                        <a:cs typeface="Arial" panose="020B0604020202020204" pitchFamily="34" charset="0"/>
                      </a:endParaRPr>
                    </a:p>
                  </a:txBody>
                  <a:tcPr/>
                </a:tc>
                <a:tc hMerge="1">
                  <a:txBody>
                    <a:bodyPr/>
                    <a:lstStyle/>
                    <a:p>
                      <a:endParaRPr lang="fr-FR" dirty="0"/>
                    </a:p>
                  </a:txBody>
                  <a:tcPr/>
                </a:tc>
                <a:extLst>
                  <a:ext uri="{0D108BD9-81ED-4DB2-BD59-A6C34878D82A}">
                    <a16:rowId xmlns:a16="http://schemas.microsoft.com/office/drawing/2014/main" val="10758446"/>
                  </a:ext>
                </a:extLst>
              </a:tr>
              <a:tr h="1032185">
                <a:tc>
                  <a:txBody>
                    <a:bodyPr/>
                    <a:lstStyle/>
                    <a:p>
                      <a:pPr algn="ctr"/>
                      <a:r>
                        <a:rPr lang="fr-FR" sz="2800" b="0" u="none" strike="noStrike" dirty="0">
                          <a:solidFill>
                            <a:schemeClr val="tx1"/>
                          </a:solidFill>
                          <a:effectLst/>
                        </a:rPr>
                        <a:t>Recettes des administrations publiques </a:t>
                      </a:r>
                      <a:endParaRPr lang="fr-FR" sz="28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0" u="none" strike="noStrike" dirty="0">
                          <a:solidFill>
                            <a:schemeClr val="tx1"/>
                          </a:solidFill>
                          <a:effectLst/>
                        </a:rPr>
                        <a:t>1 411,4 Mds d’€</a:t>
                      </a:r>
                      <a:endParaRPr lang="fr-FR" sz="2800" dirty="0">
                        <a:solidFill>
                          <a:schemeClr val="tx1"/>
                        </a:solidFill>
                        <a:effectLst/>
                      </a:endParaRPr>
                    </a:p>
                    <a:p>
                      <a:pPr algn="ctr"/>
                      <a:endParaRPr lang="fr-FR" sz="28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4293799"/>
                  </a:ext>
                </a:extLst>
              </a:tr>
              <a:tr h="1032185">
                <a:tc>
                  <a:txBody>
                    <a:bodyPr/>
                    <a:lstStyle/>
                    <a:p>
                      <a:pPr algn="ctr"/>
                      <a:r>
                        <a:rPr lang="fr-FR" sz="2800" b="0" u="none" strike="noStrike" dirty="0">
                          <a:solidFill>
                            <a:schemeClr val="tx1"/>
                          </a:solidFill>
                          <a:effectLst/>
                        </a:rPr>
                        <a:t>Dépenses des administrations publiques </a:t>
                      </a:r>
                      <a:endParaRPr lang="fr-FR" sz="28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0" u="none" strike="noStrike" dirty="0">
                          <a:solidFill>
                            <a:schemeClr val="tx1"/>
                          </a:solidFill>
                          <a:effectLst/>
                        </a:rPr>
                        <a:t>1 536,2 Mds d’€</a:t>
                      </a:r>
                      <a:endParaRPr lang="fr-FR" sz="2800" dirty="0">
                        <a:solidFill>
                          <a:schemeClr val="tx1"/>
                        </a:solidFill>
                        <a:effectLst/>
                      </a:endParaRPr>
                    </a:p>
                    <a:p>
                      <a:pPr algn="ctr"/>
                      <a:endParaRPr lang="fr-FR" sz="28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1552145"/>
                  </a:ext>
                </a:extLst>
              </a:tr>
              <a:tr h="1032185">
                <a:tc>
                  <a:txBody>
                    <a:bodyPr/>
                    <a:lstStyle/>
                    <a:p>
                      <a:pPr algn="ctr"/>
                      <a:r>
                        <a:rPr lang="fr-FR" sz="2800" dirty="0">
                          <a:solidFill>
                            <a:schemeClr val="tx1"/>
                          </a:solidFill>
                        </a:rPr>
                        <a:t>Solde public</a:t>
                      </a:r>
                      <a:endParaRPr lang="fr-FR" sz="28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fr-FR" sz="2800" dirty="0">
                          <a:solidFill>
                            <a:schemeClr val="tx1"/>
                          </a:solidFill>
                        </a:rPr>
                        <a:t>- 4,7% du PIB</a:t>
                      </a:r>
                      <a:endParaRPr lang="fr-FR" sz="28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9699940"/>
                  </a:ext>
                </a:extLst>
              </a:tr>
            </a:tbl>
          </a:graphicData>
        </a:graphic>
      </p:graphicFrame>
      <p:graphicFrame>
        <p:nvGraphicFramePr>
          <p:cNvPr id="10" name="Tableau 10">
            <a:extLst>
              <a:ext uri="{FF2B5EF4-FFF2-40B4-BE49-F238E27FC236}">
                <a16:creationId xmlns:a16="http://schemas.microsoft.com/office/drawing/2014/main" id="{D5083884-6B67-19D0-C7D0-BF8378765115}"/>
              </a:ext>
            </a:extLst>
          </p:cNvPr>
          <p:cNvGraphicFramePr>
            <a:graphicFrameLocks noGrp="1"/>
          </p:cNvGraphicFramePr>
          <p:nvPr>
            <p:extLst>
              <p:ext uri="{D42A27DB-BD31-4B8C-83A1-F6EECF244321}">
                <p14:modId xmlns:p14="http://schemas.microsoft.com/office/powerpoint/2010/main" val="4173859331"/>
              </p:ext>
            </p:extLst>
          </p:nvPr>
        </p:nvGraphicFramePr>
        <p:xfrm>
          <a:off x="9559987" y="4896029"/>
          <a:ext cx="8141528" cy="4693890"/>
        </p:xfrm>
        <a:graphic>
          <a:graphicData uri="http://schemas.openxmlformats.org/drawingml/2006/table">
            <a:tbl>
              <a:tblPr firstRow="1" bandRow="1">
                <a:tableStyleId>{7DF18680-E054-41AD-8BC1-D1AEF772440D}</a:tableStyleId>
              </a:tblPr>
              <a:tblGrid>
                <a:gridCol w="4070764">
                  <a:extLst>
                    <a:ext uri="{9D8B030D-6E8A-4147-A177-3AD203B41FA5}">
                      <a16:colId xmlns:a16="http://schemas.microsoft.com/office/drawing/2014/main" val="3749353618"/>
                    </a:ext>
                  </a:extLst>
                </a:gridCol>
                <a:gridCol w="4070764">
                  <a:extLst>
                    <a:ext uri="{9D8B030D-6E8A-4147-A177-3AD203B41FA5}">
                      <a16:colId xmlns:a16="http://schemas.microsoft.com/office/drawing/2014/main" val="2194978820"/>
                    </a:ext>
                  </a:extLst>
                </a:gridCol>
              </a:tblGrid>
              <a:tr h="1564630">
                <a:tc gridSpan="2">
                  <a:txBody>
                    <a:bodyPr/>
                    <a:lstStyle/>
                    <a:p>
                      <a:pPr algn="ctr"/>
                      <a:r>
                        <a:rPr lang="en-US" sz="2800" dirty="0">
                          <a:solidFill>
                            <a:schemeClr val="tx1"/>
                          </a:solidFill>
                        </a:rPr>
                        <a:t>É</a:t>
                      </a:r>
                      <a:r>
                        <a:rPr lang="fr-FR" sz="2800" dirty="0">
                          <a:solidFill>
                            <a:schemeClr val="tx1"/>
                          </a:solidFill>
                        </a:rPr>
                        <a:t>tat des finances publiques dans l’Union européenne en 2021</a:t>
                      </a:r>
                    </a:p>
                  </a:txBody>
                  <a:tcPr/>
                </a:tc>
                <a:tc hMerge="1">
                  <a:txBody>
                    <a:bodyPr/>
                    <a:lstStyle/>
                    <a:p>
                      <a:endParaRPr lang="fr-FR" dirty="0"/>
                    </a:p>
                  </a:txBody>
                  <a:tcPr/>
                </a:tc>
                <a:extLst>
                  <a:ext uri="{0D108BD9-81ED-4DB2-BD59-A6C34878D82A}">
                    <a16:rowId xmlns:a16="http://schemas.microsoft.com/office/drawing/2014/main" val="3041047126"/>
                  </a:ext>
                </a:extLst>
              </a:tr>
              <a:tr h="1564630">
                <a:tc>
                  <a:txBody>
                    <a:bodyPr/>
                    <a:lstStyle/>
                    <a:p>
                      <a:pPr algn="ctr"/>
                      <a:r>
                        <a:rPr lang="fr-FR" sz="2800" dirty="0">
                          <a:solidFill>
                            <a:schemeClr val="tx1"/>
                          </a:solidFill>
                        </a:rPr>
                        <a:t>Solde public</a:t>
                      </a:r>
                    </a:p>
                  </a:txBody>
                  <a:tcPr/>
                </a:tc>
                <a:tc>
                  <a:txBody>
                    <a:bodyPr/>
                    <a:lstStyle/>
                    <a:p>
                      <a:pPr algn="ctr"/>
                      <a:r>
                        <a:rPr lang="fr-FR" sz="2800" dirty="0">
                          <a:solidFill>
                            <a:schemeClr val="tx1"/>
                          </a:solidFill>
                        </a:rPr>
                        <a:t>- 4,7% du PIB</a:t>
                      </a:r>
                    </a:p>
                  </a:txBody>
                  <a:tcPr/>
                </a:tc>
                <a:extLst>
                  <a:ext uri="{0D108BD9-81ED-4DB2-BD59-A6C34878D82A}">
                    <a16:rowId xmlns:a16="http://schemas.microsoft.com/office/drawing/2014/main" val="3654848613"/>
                  </a:ext>
                </a:extLst>
              </a:tr>
              <a:tr h="1564630">
                <a:tc>
                  <a:txBody>
                    <a:bodyPr/>
                    <a:lstStyle/>
                    <a:p>
                      <a:pPr algn="ctr"/>
                      <a:r>
                        <a:rPr lang="fr-FR" sz="2800" dirty="0">
                          <a:solidFill>
                            <a:schemeClr val="tx1"/>
                          </a:solidFill>
                        </a:rPr>
                        <a:t>Dette publique</a:t>
                      </a:r>
                    </a:p>
                  </a:txBody>
                  <a:tcPr/>
                </a:tc>
                <a:tc>
                  <a:txBody>
                    <a:bodyPr/>
                    <a:lstStyle/>
                    <a:p>
                      <a:pPr algn="ctr"/>
                      <a:r>
                        <a:rPr lang="fr-FR" sz="2800" dirty="0">
                          <a:solidFill>
                            <a:schemeClr val="tx1"/>
                          </a:solidFill>
                        </a:rPr>
                        <a:t>88,1% du PIB</a:t>
                      </a:r>
                    </a:p>
                  </a:txBody>
                  <a:tcPr/>
                </a:tc>
                <a:extLst>
                  <a:ext uri="{0D108BD9-81ED-4DB2-BD59-A6C34878D82A}">
                    <a16:rowId xmlns:a16="http://schemas.microsoft.com/office/drawing/2014/main" val="429963582"/>
                  </a:ext>
                </a:extLst>
              </a:tr>
            </a:tbl>
          </a:graphicData>
        </a:graphic>
      </p:graphicFrame>
      <p:sp>
        <p:nvSpPr>
          <p:cNvPr id="11" name="ZoneTexte 10">
            <a:extLst>
              <a:ext uri="{FF2B5EF4-FFF2-40B4-BE49-F238E27FC236}">
                <a16:creationId xmlns:a16="http://schemas.microsoft.com/office/drawing/2014/main" id="{5740BD5F-9999-9EA5-8315-A6EDB0236E6A}"/>
              </a:ext>
            </a:extLst>
          </p:cNvPr>
          <p:cNvSpPr txBox="1"/>
          <p:nvPr/>
        </p:nvSpPr>
        <p:spPr>
          <a:xfrm>
            <a:off x="1005204" y="9625639"/>
            <a:ext cx="3718254" cy="369332"/>
          </a:xfrm>
          <a:prstGeom prst="rect">
            <a:avLst/>
          </a:prstGeom>
          <a:noFill/>
        </p:spPr>
        <p:txBody>
          <a:bodyPr wrap="square" rtlCol="0">
            <a:spAutoFit/>
          </a:bodyPr>
          <a:lstStyle/>
          <a:p>
            <a:r>
              <a:rPr lang="fr-FR" dirty="0"/>
              <a:t>Source: INSEE, 2023</a:t>
            </a:r>
          </a:p>
        </p:txBody>
      </p:sp>
      <p:sp>
        <p:nvSpPr>
          <p:cNvPr id="12" name="ZoneTexte 11">
            <a:extLst>
              <a:ext uri="{FF2B5EF4-FFF2-40B4-BE49-F238E27FC236}">
                <a16:creationId xmlns:a16="http://schemas.microsoft.com/office/drawing/2014/main" id="{748C258D-784F-30CE-053A-F89F7B3D8C8C}"/>
              </a:ext>
            </a:extLst>
          </p:cNvPr>
          <p:cNvSpPr txBox="1"/>
          <p:nvPr/>
        </p:nvSpPr>
        <p:spPr>
          <a:xfrm>
            <a:off x="9594979" y="9623221"/>
            <a:ext cx="4111932" cy="374168"/>
          </a:xfrm>
          <a:prstGeom prst="rect">
            <a:avLst/>
          </a:prstGeom>
          <a:noFill/>
        </p:spPr>
        <p:txBody>
          <a:bodyPr wrap="square" rtlCol="0">
            <a:spAutoFit/>
          </a:bodyPr>
          <a:lstStyle/>
          <a:p>
            <a:r>
              <a:rPr lang="fr-FR" dirty="0"/>
              <a:t>Source : Eurostat, 2022</a:t>
            </a:r>
          </a:p>
        </p:txBody>
      </p:sp>
      <p:sp>
        <p:nvSpPr>
          <p:cNvPr id="7" name="Espace réservé du numéro de diapositive 6">
            <a:extLst>
              <a:ext uri="{FF2B5EF4-FFF2-40B4-BE49-F238E27FC236}">
                <a16:creationId xmlns:a16="http://schemas.microsoft.com/office/drawing/2014/main" id="{8FD60760-F249-0EA5-9F66-39D84205DB62}"/>
              </a:ext>
            </a:extLst>
          </p:cNvPr>
          <p:cNvSpPr>
            <a:spLocks noGrp="1"/>
          </p:cNvSpPr>
          <p:nvPr>
            <p:ph type="sldNum" sz="quarter" idx="7"/>
          </p:nvPr>
        </p:nvSpPr>
        <p:spPr/>
        <p:txBody>
          <a:bodyPr/>
          <a:lstStyle/>
          <a:p>
            <a:fld id="{B6F15528-21DE-4FAA-801E-634DDDAF4B2B}" type="slidenum">
              <a:rPr lang="fr-FR" smtClean="0"/>
              <a:t>4</a:t>
            </a:fld>
            <a:endParaRPr lang="fr-FR"/>
          </a:p>
        </p:txBody>
      </p:sp>
    </p:spTree>
    <p:extLst>
      <p:ext uri="{BB962C8B-B14F-4D97-AF65-F5344CB8AC3E}">
        <p14:creationId xmlns:p14="http://schemas.microsoft.com/office/powerpoint/2010/main" val="847206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graphicFrame>
        <p:nvGraphicFramePr>
          <p:cNvPr id="5" name="Graphique 4">
            <a:extLst>
              <a:ext uri="{FF2B5EF4-FFF2-40B4-BE49-F238E27FC236}">
                <a16:creationId xmlns:a16="http://schemas.microsoft.com/office/drawing/2014/main" id="{FFF262CA-FA69-6304-FE55-C0A5FB4BBC10}"/>
              </a:ext>
            </a:extLst>
          </p:cNvPr>
          <p:cNvGraphicFramePr/>
          <p:nvPr>
            <p:extLst>
              <p:ext uri="{D42A27DB-BD31-4B8C-83A1-F6EECF244321}">
                <p14:modId xmlns:p14="http://schemas.microsoft.com/office/powerpoint/2010/main" val="3481236035"/>
              </p:ext>
            </p:extLst>
          </p:nvPr>
        </p:nvGraphicFramePr>
        <p:xfrm>
          <a:off x="2379062" y="433656"/>
          <a:ext cx="15985776" cy="8630980"/>
        </p:xfrm>
        <a:graphic>
          <a:graphicData uri="http://schemas.openxmlformats.org/drawingml/2006/chart">
            <c:chart xmlns:c="http://schemas.openxmlformats.org/drawingml/2006/chart" xmlns:r="http://schemas.openxmlformats.org/officeDocument/2006/relationships" r:id="rId3"/>
          </a:graphicData>
        </a:graphic>
      </p:graphicFrame>
      <p:sp>
        <p:nvSpPr>
          <p:cNvPr id="7" name="ZoneTexte 6">
            <a:extLst>
              <a:ext uri="{FF2B5EF4-FFF2-40B4-BE49-F238E27FC236}">
                <a16:creationId xmlns:a16="http://schemas.microsoft.com/office/drawing/2014/main" id="{B9C8FCFC-D67F-995C-F97B-A331CD038D28}"/>
              </a:ext>
            </a:extLst>
          </p:cNvPr>
          <p:cNvSpPr txBox="1"/>
          <p:nvPr/>
        </p:nvSpPr>
        <p:spPr>
          <a:xfrm>
            <a:off x="2347701" y="9193407"/>
            <a:ext cx="9041139" cy="1566198"/>
          </a:xfrm>
          <a:prstGeom prst="rect">
            <a:avLst/>
          </a:prstGeom>
          <a:noFill/>
        </p:spPr>
        <p:txBody>
          <a:bodyPr wrap="square" rtlCol="0">
            <a:spAutoFit/>
          </a:bodyPr>
          <a:lstStyle/>
          <a:p>
            <a:pPr algn="just">
              <a:lnSpc>
                <a:spcPct val="107000"/>
              </a:lnSpc>
              <a:spcAft>
                <a:spcPts val="800"/>
              </a:spcAft>
            </a:pPr>
            <a:r>
              <a:rPr lang="fr-FR" sz="1800" dirty="0">
                <a:effectLst/>
                <a:ea typeface="Calibri" panose="020F0502020204030204" pitchFamily="34" charset="0"/>
              </a:rPr>
              <a:t>Sources : INSEE, </a:t>
            </a:r>
            <a:r>
              <a:rPr lang="fr-FR" dirty="0">
                <a:ea typeface="Calibri" panose="020F0502020204030204" pitchFamily="34" charset="0"/>
              </a:rPr>
              <a:t>PSTAB, 2023</a:t>
            </a:r>
          </a:p>
          <a:p>
            <a:pPr algn="just">
              <a:lnSpc>
                <a:spcPct val="107000"/>
              </a:lnSpc>
              <a:spcAft>
                <a:spcPts val="800"/>
              </a:spcAft>
            </a:pPr>
            <a:r>
              <a:rPr lang="fr-FR" sz="1800" dirty="0">
                <a:effectLst/>
                <a:ea typeface="Calibri" panose="020F0502020204030204" pitchFamily="34" charset="0"/>
              </a:rPr>
              <a:t>*Prévisions</a:t>
            </a:r>
          </a:p>
          <a:p>
            <a:pPr algn="just">
              <a:lnSpc>
                <a:spcPct val="107000"/>
              </a:lnSpc>
              <a:spcAft>
                <a:spcPts val="800"/>
              </a:spcAft>
            </a:pPr>
            <a:r>
              <a:rPr lang="fr-FR" sz="1800" dirty="0">
                <a:effectLst/>
                <a:ea typeface="Calibri" panose="020F0502020204030204" pitchFamily="34" charset="0"/>
              </a:rPr>
              <a:t>Précisions : Déficit public, échelle de gauche / Dette publique, échelle de droite</a:t>
            </a:r>
          </a:p>
          <a:p>
            <a:pPr algn="just"/>
            <a:endParaRPr lang="fr-FR" dirty="0"/>
          </a:p>
        </p:txBody>
      </p:sp>
      <p:sp>
        <p:nvSpPr>
          <p:cNvPr id="8" name="Espace réservé du numéro de diapositive 7">
            <a:extLst>
              <a:ext uri="{FF2B5EF4-FFF2-40B4-BE49-F238E27FC236}">
                <a16:creationId xmlns:a16="http://schemas.microsoft.com/office/drawing/2014/main" id="{158B307D-B2C6-F45F-60CD-6B4555EE48DF}"/>
              </a:ext>
            </a:extLst>
          </p:cNvPr>
          <p:cNvSpPr>
            <a:spLocks noGrp="1"/>
          </p:cNvSpPr>
          <p:nvPr>
            <p:ph type="sldNum" sz="quarter" idx="7"/>
          </p:nvPr>
        </p:nvSpPr>
        <p:spPr/>
        <p:txBody>
          <a:bodyPr/>
          <a:lstStyle/>
          <a:p>
            <a:fld id="{B6F15528-21DE-4FAA-801E-634DDDAF4B2B}" type="slidenum">
              <a:rPr lang="fr-FR" smtClean="0"/>
              <a:t>5</a:t>
            </a:fld>
            <a:endParaRPr lang="fr-FR"/>
          </a:p>
        </p:txBody>
      </p:sp>
    </p:spTree>
    <p:extLst>
      <p:ext uri="{BB962C8B-B14F-4D97-AF65-F5344CB8AC3E}">
        <p14:creationId xmlns:p14="http://schemas.microsoft.com/office/powerpoint/2010/main" val="145522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graphicFrame>
        <p:nvGraphicFramePr>
          <p:cNvPr id="5" name="Graphique 4">
            <a:extLst>
              <a:ext uri="{FF2B5EF4-FFF2-40B4-BE49-F238E27FC236}">
                <a16:creationId xmlns:a16="http://schemas.microsoft.com/office/drawing/2014/main" id="{FC3F9471-04FF-4293-C7E7-64C73316E234}"/>
              </a:ext>
            </a:extLst>
          </p:cNvPr>
          <p:cNvGraphicFramePr/>
          <p:nvPr>
            <p:extLst>
              <p:ext uri="{D42A27DB-BD31-4B8C-83A1-F6EECF244321}">
                <p14:modId xmlns:p14="http://schemas.microsoft.com/office/powerpoint/2010/main" val="2009604756"/>
              </p:ext>
            </p:extLst>
          </p:nvPr>
        </p:nvGraphicFramePr>
        <p:xfrm>
          <a:off x="8251850" y="987578"/>
          <a:ext cx="13033448" cy="6624736"/>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8">
            <a:extLst>
              <a:ext uri="{FF2B5EF4-FFF2-40B4-BE49-F238E27FC236}">
                <a16:creationId xmlns:a16="http://schemas.microsoft.com/office/drawing/2014/main" id="{B6DF1B01-B4A3-3AA4-3A31-50DA20677D35}"/>
              </a:ext>
            </a:extLst>
          </p:cNvPr>
          <p:cNvSpPr txBox="1"/>
          <p:nvPr/>
        </p:nvSpPr>
        <p:spPr>
          <a:xfrm>
            <a:off x="9403978" y="7751903"/>
            <a:ext cx="5544616" cy="646331"/>
          </a:xfrm>
          <a:prstGeom prst="rect">
            <a:avLst/>
          </a:prstGeom>
          <a:noFill/>
        </p:spPr>
        <p:txBody>
          <a:bodyPr wrap="square" rtlCol="0">
            <a:spAutoFit/>
          </a:bodyPr>
          <a:lstStyle/>
          <a:p>
            <a:r>
              <a:rPr lang="fr-FR" sz="1800" b="0" i="0" u="none" strike="noStrike" dirty="0">
                <a:solidFill>
                  <a:srgbClr val="000000"/>
                </a:solidFill>
                <a:effectLst/>
                <a:latin typeface="Arial" panose="020B0604020202020204" pitchFamily="34" charset="0"/>
                <a:cs typeface="Arial" panose="020B0604020202020204" pitchFamily="34" charset="0"/>
              </a:rPr>
              <a:t>Source : PLF 2023, 2022</a:t>
            </a:r>
            <a:endParaRPr lang="fr-FR" dirty="0">
              <a:effectLst/>
              <a:latin typeface="Arial" panose="020B0604020202020204" pitchFamily="34" charset="0"/>
              <a:cs typeface="Arial" panose="020B0604020202020204" pitchFamily="34" charset="0"/>
            </a:endParaRPr>
          </a:p>
          <a:p>
            <a:endParaRPr lang="fr-FR" dirty="0"/>
          </a:p>
        </p:txBody>
      </p:sp>
      <p:sp>
        <p:nvSpPr>
          <p:cNvPr id="10" name="ZoneTexte 9">
            <a:extLst>
              <a:ext uri="{FF2B5EF4-FFF2-40B4-BE49-F238E27FC236}">
                <a16:creationId xmlns:a16="http://schemas.microsoft.com/office/drawing/2014/main" id="{8C824E27-4DC1-8942-93FC-D6E4BACF826D}"/>
              </a:ext>
            </a:extLst>
          </p:cNvPr>
          <p:cNvSpPr txBox="1"/>
          <p:nvPr/>
        </p:nvSpPr>
        <p:spPr>
          <a:xfrm>
            <a:off x="236039" y="5510934"/>
            <a:ext cx="8784976" cy="3323987"/>
          </a:xfrm>
          <a:prstGeom prst="rect">
            <a:avLst/>
          </a:prstGeom>
          <a:noFill/>
        </p:spPr>
        <p:txBody>
          <a:bodyPr wrap="square" rtlCol="0">
            <a:spAutoFit/>
          </a:bodyPr>
          <a:lstStyle/>
          <a:p>
            <a:endParaRPr lang="fr-FR" sz="2400" dirty="0">
              <a:latin typeface="Arial" panose="020B0604020202020204" pitchFamily="34" charset="0"/>
              <a:cs typeface="Arial" panose="020B0604020202020204" pitchFamily="34" charset="0"/>
            </a:endParaRPr>
          </a:p>
          <a:p>
            <a:r>
              <a:rPr lang="fr-FR" sz="2400" b="0" i="0" u="none" strike="noStrike" dirty="0">
                <a:effectLst/>
                <a:latin typeface="Arial" panose="020B0604020202020204" pitchFamily="34" charset="0"/>
                <a:cs typeface="Arial" panose="020B0604020202020204" pitchFamily="34" charset="0"/>
              </a:rPr>
              <a:t>NB : 43,9% des foyers paient l’impôt sur le revenu</a:t>
            </a:r>
          </a:p>
          <a:p>
            <a:endParaRPr lang="fr-FR" sz="2400" dirty="0">
              <a:solidFill>
                <a:srgbClr val="FF0000"/>
              </a:solidFill>
              <a:latin typeface="Arial" panose="020B0604020202020204" pitchFamily="34" charset="0"/>
              <a:cs typeface="Arial" panose="020B0604020202020204" pitchFamily="34" charset="0"/>
            </a:endParaRPr>
          </a:p>
          <a:p>
            <a:pPr algn="just" rtl="0">
              <a:spcBef>
                <a:spcPts val="0"/>
              </a:spcBef>
              <a:spcAft>
                <a:spcPts val="0"/>
              </a:spcAft>
            </a:pPr>
            <a:r>
              <a:rPr lang="fr-FR" sz="2400" b="1" i="0" u="none" strike="noStrike" dirty="0">
                <a:solidFill>
                  <a:srgbClr val="000000"/>
                </a:solidFill>
                <a:effectLst/>
                <a:latin typeface="Arial" panose="020B0604020202020204" pitchFamily="34" charset="0"/>
                <a:cs typeface="Arial" panose="020B0604020202020204" pitchFamily="34" charset="0"/>
              </a:rPr>
              <a:t>Autres recettes fiscales </a:t>
            </a:r>
            <a:r>
              <a:rPr lang="fr-FR" sz="2400" b="0" i="0" u="none" strike="noStrike" dirty="0">
                <a:solidFill>
                  <a:srgbClr val="000000"/>
                </a:solidFill>
                <a:effectLst/>
                <a:latin typeface="Arial" panose="020B0604020202020204" pitchFamily="34" charset="0"/>
                <a:cs typeface="Arial" panose="020B0604020202020204" pitchFamily="34" charset="0"/>
              </a:rPr>
              <a:t>: Impôt sur la fortune immobilière (IFI), Droits de mutation à titre gratuit (DMTG), notamment.</a:t>
            </a:r>
          </a:p>
          <a:p>
            <a:pPr algn="just" rtl="0">
              <a:spcBef>
                <a:spcPts val="0"/>
              </a:spcBef>
              <a:spcAft>
                <a:spcPts val="0"/>
              </a:spcAft>
            </a:pPr>
            <a:endParaRPr lang="fr-FR" sz="2400" b="1" dirty="0">
              <a:effectLst/>
              <a:latin typeface="Arial" panose="020B0604020202020204" pitchFamily="34" charset="0"/>
              <a:cs typeface="Arial" panose="020B0604020202020204" pitchFamily="34" charset="0"/>
            </a:endParaRPr>
          </a:p>
          <a:p>
            <a:pPr algn="just" rtl="0">
              <a:spcBef>
                <a:spcPts val="0"/>
              </a:spcBef>
              <a:spcAft>
                <a:spcPts val="0"/>
              </a:spcAft>
            </a:pPr>
            <a:r>
              <a:rPr lang="fr-FR" sz="2400" b="1" i="0" u="none" strike="noStrike" dirty="0">
                <a:solidFill>
                  <a:srgbClr val="000000"/>
                </a:solidFill>
                <a:effectLst/>
                <a:latin typeface="Arial" panose="020B0604020202020204" pitchFamily="34" charset="0"/>
                <a:cs typeface="Arial" panose="020B0604020202020204" pitchFamily="34" charset="0"/>
              </a:rPr>
              <a:t>Recettes non fiscales </a:t>
            </a:r>
            <a:r>
              <a:rPr lang="fr-FR" sz="2400" b="0" i="0" u="none" strike="noStrike" dirty="0">
                <a:solidFill>
                  <a:srgbClr val="000000"/>
                </a:solidFill>
                <a:effectLst/>
                <a:latin typeface="Arial" panose="020B0604020202020204" pitchFamily="34" charset="0"/>
                <a:cs typeface="Arial" panose="020B0604020202020204" pitchFamily="34" charset="0"/>
              </a:rPr>
              <a:t>: Dividendes des entreprises dont l’État est actionnaire, amendes (par exemple radars)...</a:t>
            </a:r>
            <a:endParaRPr lang="fr-FR" sz="2400" dirty="0">
              <a:effectLst/>
              <a:latin typeface="Arial" panose="020B0604020202020204" pitchFamily="34" charset="0"/>
              <a:cs typeface="Arial" panose="020B0604020202020204" pitchFamily="34" charset="0"/>
            </a:endParaRPr>
          </a:p>
          <a:p>
            <a:endParaRPr lang="fr-FR" dirty="0"/>
          </a:p>
        </p:txBody>
      </p:sp>
      <p:graphicFrame>
        <p:nvGraphicFramePr>
          <p:cNvPr id="8" name="Tableau 10">
            <a:extLst>
              <a:ext uri="{FF2B5EF4-FFF2-40B4-BE49-F238E27FC236}">
                <a16:creationId xmlns:a16="http://schemas.microsoft.com/office/drawing/2014/main" id="{530F3F06-2E6D-FCE3-F7BF-C7733BFDC43E}"/>
              </a:ext>
            </a:extLst>
          </p:cNvPr>
          <p:cNvGraphicFramePr>
            <a:graphicFrameLocks noGrp="1"/>
          </p:cNvGraphicFramePr>
          <p:nvPr>
            <p:extLst>
              <p:ext uri="{D42A27DB-BD31-4B8C-83A1-F6EECF244321}">
                <p14:modId xmlns:p14="http://schemas.microsoft.com/office/powerpoint/2010/main" val="1768893587"/>
              </p:ext>
            </p:extLst>
          </p:nvPr>
        </p:nvGraphicFramePr>
        <p:xfrm>
          <a:off x="437085" y="604318"/>
          <a:ext cx="8480361" cy="5172756"/>
        </p:xfrm>
        <a:graphic>
          <a:graphicData uri="http://schemas.openxmlformats.org/drawingml/2006/table">
            <a:tbl>
              <a:tblPr firstRow="1" bandRow="1">
                <a:tableStyleId>{7DF18680-E054-41AD-8BC1-D1AEF772440D}</a:tableStyleId>
              </a:tblPr>
              <a:tblGrid>
                <a:gridCol w="2826787">
                  <a:extLst>
                    <a:ext uri="{9D8B030D-6E8A-4147-A177-3AD203B41FA5}">
                      <a16:colId xmlns:a16="http://schemas.microsoft.com/office/drawing/2014/main" val="2727034443"/>
                    </a:ext>
                  </a:extLst>
                </a:gridCol>
                <a:gridCol w="2826787">
                  <a:extLst>
                    <a:ext uri="{9D8B030D-6E8A-4147-A177-3AD203B41FA5}">
                      <a16:colId xmlns:a16="http://schemas.microsoft.com/office/drawing/2014/main" val="3447785317"/>
                    </a:ext>
                  </a:extLst>
                </a:gridCol>
                <a:gridCol w="2826787">
                  <a:extLst>
                    <a:ext uri="{9D8B030D-6E8A-4147-A177-3AD203B41FA5}">
                      <a16:colId xmlns:a16="http://schemas.microsoft.com/office/drawing/2014/main" val="1327195903"/>
                    </a:ext>
                  </a:extLst>
                </a:gridCol>
              </a:tblGrid>
              <a:tr h="1127448">
                <a:tc gridSpan="3">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2800" dirty="0">
                          <a:solidFill>
                            <a:schemeClr val="tx1"/>
                          </a:solidFill>
                          <a:latin typeface="+mn-lt"/>
                        </a:rPr>
                        <a:t>Budget de l’</a:t>
                      </a:r>
                      <a:r>
                        <a:rPr lang="en-US" sz="2800" b="1" dirty="0">
                          <a:solidFill>
                            <a:schemeClr val="tx1"/>
                          </a:solidFill>
                        </a:rPr>
                        <a:t>É</a:t>
                      </a:r>
                      <a:r>
                        <a:rPr lang="fr-FR" sz="2800" dirty="0">
                          <a:solidFill>
                            <a:schemeClr val="tx1"/>
                          </a:solidFill>
                          <a:latin typeface="+mn-lt"/>
                        </a:rPr>
                        <a:t>tat</a:t>
                      </a:r>
                    </a:p>
                  </a:txBody>
                  <a:tcPr/>
                </a:tc>
                <a:tc hMerge="1">
                  <a:txBody>
                    <a:bodyPr/>
                    <a:lstStyle/>
                    <a:p>
                      <a:pPr algn="ctr"/>
                      <a:endParaRPr lang="fr-FR" sz="2800" dirty="0">
                        <a:solidFill>
                          <a:schemeClr val="tx1"/>
                        </a:solidFill>
                        <a:latin typeface="+mn-lt"/>
                      </a:endParaRPr>
                    </a:p>
                  </a:txBody>
                  <a:tcPr/>
                </a:tc>
                <a:tc hMerge="1">
                  <a:txBody>
                    <a:bodyPr/>
                    <a:lstStyle/>
                    <a:p>
                      <a:pPr algn="ctr"/>
                      <a:endParaRPr lang="fr-FR" sz="2800" dirty="0">
                        <a:solidFill>
                          <a:schemeClr val="tx1"/>
                        </a:solidFill>
                        <a:latin typeface="+mn-lt"/>
                      </a:endParaRPr>
                    </a:p>
                  </a:txBody>
                  <a:tcPr/>
                </a:tc>
                <a:extLst>
                  <a:ext uri="{0D108BD9-81ED-4DB2-BD59-A6C34878D82A}">
                    <a16:rowId xmlns:a16="http://schemas.microsoft.com/office/drawing/2014/main" val="844816451"/>
                  </a:ext>
                </a:extLst>
              </a:tr>
              <a:tr h="1127448">
                <a:tc>
                  <a:txBody>
                    <a:bodyPr/>
                    <a:lstStyle/>
                    <a:p>
                      <a:pPr algn="ctr"/>
                      <a:endParaRPr lang="fr-FR" sz="2800" dirty="0">
                        <a:solidFill>
                          <a:schemeClr val="tx1"/>
                        </a:solidFill>
                        <a:latin typeface="+mn-lt"/>
                      </a:endParaRPr>
                    </a:p>
                  </a:txBody>
                  <a:tcPr/>
                </a:tc>
                <a:tc>
                  <a:txBody>
                    <a:bodyPr/>
                    <a:lstStyle/>
                    <a:p>
                      <a:pPr algn="ctr"/>
                      <a:r>
                        <a:rPr lang="fr-FR" sz="2800" dirty="0">
                          <a:solidFill>
                            <a:schemeClr val="tx1"/>
                          </a:solidFill>
                          <a:latin typeface="+mn-lt"/>
                        </a:rPr>
                        <a:t>2022*</a:t>
                      </a:r>
                    </a:p>
                  </a:txBody>
                  <a:tcPr/>
                </a:tc>
                <a:tc>
                  <a:txBody>
                    <a:bodyPr/>
                    <a:lstStyle/>
                    <a:p>
                      <a:pPr algn="ctr"/>
                      <a:r>
                        <a:rPr lang="fr-FR" sz="2800" dirty="0">
                          <a:solidFill>
                            <a:schemeClr val="tx1"/>
                          </a:solidFill>
                          <a:latin typeface="+mn-lt"/>
                        </a:rPr>
                        <a:t>2023*</a:t>
                      </a:r>
                    </a:p>
                  </a:txBody>
                  <a:tcPr/>
                </a:tc>
                <a:extLst>
                  <a:ext uri="{0D108BD9-81ED-4DB2-BD59-A6C34878D82A}">
                    <a16:rowId xmlns:a16="http://schemas.microsoft.com/office/drawing/2014/main" val="1186343161"/>
                  </a:ext>
                </a:extLst>
              </a:tr>
              <a:tr h="972620">
                <a:tc>
                  <a:txBody>
                    <a:bodyPr/>
                    <a:lstStyle/>
                    <a:p>
                      <a:pPr algn="ctr"/>
                      <a:r>
                        <a:rPr lang="fr-FR" sz="2800" dirty="0">
                          <a:solidFill>
                            <a:schemeClr val="tx1"/>
                          </a:solidFill>
                          <a:latin typeface="+mn-lt"/>
                        </a:rPr>
                        <a:t>Recettes nettes</a:t>
                      </a:r>
                    </a:p>
                  </a:txBody>
                  <a:tcPr/>
                </a:tc>
                <a:tc>
                  <a:txBody>
                    <a:bodyPr/>
                    <a:lstStyle/>
                    <a:p>
                      <a:pPr algn="ctr"/>
                      <a:r>
                        <a:rPr lang="fr-FR" sz="2800" dirty="0">
                          <a:solidFill>
                            <a:schemeClr val="tx1"/>
                          </a:solidFill>
                          <a:latin typeface="+mn-lt"/>
                        </a:rPr>
                        <a:t>335,1 Mds d’</a:t>
                      </a:r>
                      <a:r>
                        <a:rPr lang="fr-FR" sz="2800" b="0" i="0" u="none" strike="noStrike" dirty="0">
                          <a:solidFill>
                            <a:schemeClr val="tx1"/>
                          </a:solidFill>
                          <a:effectLst/>
                          <a:latin typeface="+mn-lt"/>
                          <a:cs typeface="Arial" panose="020B0604020202020204" pitchFamily="34" charset="0"/>
                        </a:rPr>
                        <a:t> €</a:t>
                      </a:r>
                      <a:endParaRPr lang="fr-FR" sz="2800" dirty="0">
                        <a:solidFill>
                          <a:schemeClr val="tx1"/>
                        </a:solidFill>
                        <a:latin typeface="+mn-lt"/>
                      </a:endParaRPr>
                    </a:p>
                  </a:txBody>
                  <a:tcPr/>
                </a:tc>
                <a:tc>
                  <a:txBody>
                    <a:bodyPr/>
                    <a:lstStyle/>
                    <a:p>
                      <a:pPr algn="ctr"/>
                      <a:r>
                        <a:rPr lang="fr-FR" sz="2800" dirty="0">
                          <a:solidFill>
                            <a:schemeClr val="tx1"/>
                          </a:solidFill>
                          <a:latin typeface="+mn-lt"/>
                        </a:rPr>
                        <a:t>345,1 Mds d’</a:t>
                      </a:r>
                      <a:r>
                        <a:rPr lang="fr-FR" sz="2800" b="0" i="0" u="none" strike="noStrike" dirty="0">
                          <a:solidFill>
                            <a:schemeClr val="tx1"/>
                          </a:solidFill>
                          <a:effectLst/>
                          <a:latin typeface="+mn-lt"/>
                          <a:cs typeface="Arial" panose="020B0604020202020204" pitchFamily="34" charset="0"/>
                        </a:rPr>
                        <a:t> €</a:t>
                      </a:r>
                      <a:endParaRPr lang="fr-FR" sz="2800" dirty="0">
                        <a:solidFill>
                          <a:schemeClr val="tx1"/>
                        </a:solidFill>
                        <a:latin typeface="+mn-lt"/>
                      </a:endParaRPr>
                    </a:p>
                  </a:txBody>
                  <a:tcPr/>
                </a:tc>
                <a:extLst>
                  <a:ext uri="{0D108BD9-81ED-4DB2-BD59-A6C34878D82A}">
                    <a16:rowId xmlns:a16="http://schemas.microsoft.com/office/drawing/2014/main" val="1600712178"/>
                  </a:ext>
                </a:extLst>
              </a:tr>
              <a:tr h="972620">
                <a:tc>
                  <a:txBody>
                    <a:bodyPr/>
                    <a:lstStyle/>
                    <a:p>
                      <a:pPr algn="ctr"/>
                      <a:r>
                        <a:rPr lang="fr-FR" sz="2800" dirty="0">
                          <a:solidFill>
                            <a:schemeClr val="tx1"/>
                          </a:solidFill>
                          <a:latin typeface="+mn-lt"/>
                        </a:rPr>
                        <a:t>Dépenses nettes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0" i="0" u="none" strike="noStrike" dirty="0">
                          <a:solidFill>
                            <a:schemeClr val="tx1"/>
                          </a:solidFill>
                          <a:effectLst/>
                          <a:latin typeface="+mn-lt"/>
                          <a:cs typeface="Arial" panose="020B0604020202020204" pitchFamily="34" charset="0"/>
                        </a:rPr>
                        <a:t>513,4 Mds d’€</a:t>
                      </a:r>
                      <a:endParaRPr lang="fr-FR" sz="2800" dirty="0">
                        <a:solidFill>
                          <a:schemeClr val="tx1"/>
                        </a:solidFill>
                        <a:effectLst/>
                        <a:latin typeface="+mn-lt"/>
                        <a:cs typeface="Arial" panose="020B0604020202020204" pitchFamily="34" charset="0"/>
                      </a:endParaRPr>
                    </a:p>
                    <a:p>
                      <a:pPr algn="ctr"/>
                      <a:endParaRPr lang="fr-FR" sz="2800" dirty="0">
                        <a:solidFill>
                          <a:schemeClr val="tx1"/>
                        </a:solidFill>
                        <a:latin typeface="+mn-lt"/>
                      </a:endParaRPr>
                    </a:p>
                  </a:txBody>
                  <a:tcPr/>
                </a:tc>
                <a:tc>
                  <a:txBody>
                    <a:bodyPr/>
                    <a:lstStyle/>
                    <a:p>
                      <a:pPr algn="ctr"/>
                      <a:r>
                        <a:rPr lang="fr-FR" sz="2800" dirty="0">
                          <a:solidFill>
                            <a:schemeClr val="tx1"/>
                          </a:solidFill>
                          <a:latin typeface="+mn-lt"/>
                        </a:rPr>
                        <a:t>500,2 Mds d’</a:t>
                      </a:r>
                      <a:r>
                        <a:rPr lang="fr-FR" sz="2800" b="0" i="0" u="none" strike="noStrike" dirty="0">
                          <a:solidFill>
                            <a:schemeClr val="tx1"/>
                          </a:solidFill>
                          <a:effectLst/>
                          <a:latin typeface="+mn-lt"/>
                          <a:cs typeface="Arial" panose="020B0604020202020204" pitchFamily="34" charset="0"/>
                        </a:rPr>
                        <a:t> €</a:t>
                      </a:r>
                      <a:endParaRPr lang="fr-FR" sz="2800" dirty="0">
                        <a:solidFill>
                          <a:schemeClr val="tx1"/>
                        </a:solidFill>
                        <a:latin typeface="+mn-lt"/>
                      </a:endParaRPr>
                    </a:p>
                  </a:txBody>
                  <a:tcPr/>
                </a:tc>
                <a:extLst>
                  <a:ext uri="{0D108BD9-81ED-4DB2-BD59-A6C34878D82A}">
                    <a16:rowId xmlns:a16="http://schemas.microsoft.com/office/drawing/2014/main" val="2367991539"/>
                  </a:ext>
                </a:extLst>
              </a:tr>
              <a:tr h="972620">
                <a:tc>
                  <a:txBody>
                    <a:bodyPr/>
                    <a:lstStyle/>
                    <a:p>
                      <a:pPr algn="ctr"/>
                      <a:r>
                        <a:rPr lang="fr-FR" sz="2800" dirty="0">
                          <a:solidFill>
                            <a:schemeClr val="tx1"/>
                          </a:solidFill>
                          <a:latin typeface="+mn-lt"/>
                        </a:rPr>
                        <a:t>Solde budgétaire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0" i="0" u="none" strike="noStrike" dirty="0">
                          <a:solidFill>
                            <a:schemeClr val="tx1"/>
                          </a:solidFill>
                          <a:effectLst/>
                          <a:latin typeface="+mn-lt"/>
                          <a:cs typeface="Arial" panose="020B0604020202020204" pitchFamily="34" charset="0"/>
                        </a:rPr>
                        <a:t>- 178,3 Mds d’ €</a:t>
                      </a:r>
                      <a:endParaRPr lang="fr-FR" sz="2800" dirty="0">
                        <a:solidFill>
                          <a:schemeClr val="tx1"/>
                        </a:solidFill>
                        <a:effectLst/>
                        <a:latin typeface="+mn-lt"/>
                        <a:cs typeface="Arial" panose="020B0604020202020204" pitchFamily="34" charset="0"/>
                      </a:endParaRPr>
                    </a:p>
                    <a:p>
                      <a:pPr algn="ctr"/>
                      <a:endParaRPr lang="fr-FR" sz="2800" dirty="0">
                        <a:solidFill>
                          <a:schemeClr val="tx1"/>
                        </a:solidFill>
                        <a:latin typeface="+mn-lt"/>
                      </a:endParaRPr>
                    </a:p>
                  </a:txBody>
                  <a:tcPr/>
                </a:tc>
                <a:tc>
                  <a:txBody>
                    <a:bodyPr/>
                    <a:lstStyle/>
                    <a:p>
                      <a:pPr algn="ctr"/>
                      <a:r>
                        <a:rPr lang="fr-FR" sz="2800" dirty="0">
                          <a:solidFill>
                            <a:schemeClr val="tx1"/>
                          </a:solidFill>
                          <a:latin typeface="+mn-lt"/>
                        </a:rPr>
                        <a:t>- 155,1 Mds d’</a:t>
                      </a:r>
                      <a:r>
                        <a:rPr lang="fr-FR" sz="2800" b="0" i="0" u="none" strike="noStrike" dirty="0">
                          <a:solidFill>
                            <a:schemeClr val="tx1"/>
                          </a:solidFill>
                          <a:effectLst/>
                          <a:latin typeface="+mn-lt"/>
                          <a:cs typeface="Arial" panose="020B0604020202020204" pitchFamily="34" charset="0"/>
                        </a:rPr>
                        <a:t> €</a:t>
                      </a:r>
                      <a:endParaRPr lang="fr-FR" sz="2800" dirty="0">
                        <a:solidFill>
                          <a:schemeClr val="tx1"/>
                        </a:solidFill>
                        <a:latin typeface="+mn-lt"/>
                      </a:endParaRPr>
                    </a:p>
                  </a:txBody>
                  <a:tcPr/>
                </a:tc>
                <a:extLst>
                  <a:ext uri="{0D108BD9-81ED-4DB2-BD59-A6C34878D82A}">
                    <a16:rowId xmlns:a16="http://schemas.microsoft.com/office/drawing/2014/main" val="2978007465"/>
                  </a:ext>
                </a:extLst>
              </a:tr>
            </a:tbl>
          </a:graphicData>
        </a:graphic>
      </p:graphicFrame>
      <p:sp>
        <p:nvSpPr>
          <p:cNvPr id="11" name="ZoneTexte 10">
            <a:extLst>
              <a:ext uri="{FF2B5EF4-FFF2-40B4-BE49-F238E27FC236}">
                <a16:creationId xmlns:a16="http://schemas.microsoft.com/office/drawing/2014/main" id="{EC4D26FE-188E-7213-3100-7BD845F3C2F3}"/>
              </a:ext>
            </a:extLst>
          </p:cNvPr>
          <p:cNvSpPr txBox="1"/>
          <p:nvPr/>
        </p:nvSpPr>
        <p:spPr>
          <a:xfrm>
            <a:off x="9668318" y="8347189"/>
            <a:ext cx="9908034" cy="1661993"/>
          </a:xfrm>
          <a:prstGeom prst="rect">
            <a:avLst/>
          </a:prstGeom>
          <a:noFill/>
        </p:spPr>
        <p:txBody>
          <a:bodyPr wrap="square" rtlCol="0">
            <a:spAutoFit/>
          </a:bodyPr>
          <a:lstStyle/>
          <a:p>
            <a:pPr algn="just"/>
            <a:r>
              <a:rPr lang="fr-FR" sz="2800" b="0" i="0" u="none" strike="noStrike" dirty="0">
                <a:solidFill>
                  <a:srgbClr val="000000"/>
                </a:solidFill>
                <a:effectLst/>
                <a:latin typeface="Arial" panose="020B0604020202020204" pitchFamily="34" charset="0"/>
                <a:cs typeface="Arial" panose="020B0604020202020204" pitchFamily="34" charset="0"/>
              </a:rPr>
              <a:t>Plus de 90% des recettes de l’</a:t>
            </a:r>
            <a:r>
              <a:rPr lang="en-US" sz="2800" dirty="0">
                <a:solidFill>
                  <a:schemeClr val="tx1"/>
                </a:solidFill>
              </a:rPr>
              <a:t>É</a:t>
            </a:r>
            <a:r>
              <a:rPr lang="fr-FR" sz="2800" b="0" i="0" u="none" strike="noStrike" dirty="0">
                <a:solidFill>
                  <a:srgbClr val="000000"/>
                </a:solidFill>
                <a:effectLst/>
                <a:latin typeface="Arial" panose="020B0604020202020204" pitchFamily="34" charset="0"/>
                <a:cs typeface="Arial" panose="020B0604020202020204" pitchFamily="34" charset="0"/>
              </a:rPr>
              <a:t>tat sont des recettes fiscales. Les principales sont la TVA, l’impôt sur le revenu et l’impôt sur les sociétés.</a:t>
            </a:r>
            <a:endParaRPr lang="fr-FR" sz="2800" dirty="0">
              <a:effectLst/>
              <a:latin typeface="Arial" panose="020B0604020202020204" pitchFamily="34" charset="0"/>
              <a:cs typeface="Arial" panose="020B0604020202020204" pitchFamily="34" charset="0"/>
            </a:endParaRPr>
          </a:p>
          <a:p>
            <a:pPr algn="just"/>
            <a:endParaRPr lang="fr-FR" dirty="0"/>
          </a:p>
        </p:txBody>
      </p:sp>
      <p:sp>
        <p:nvSpPr>
          <p:cNvPr id="7" name="Espace réservé du numéro de diapositive 6">
            <a:extLst>
              <a:ext uri="{FF2B5EF4-FFF2-40B4-BE49-F238E27FC236}">
                <a16:creationId xmlns:a16="http://schemas.microsoft.com/office/drawing/2014/main" id="{21D0073E-BF33-59B3-2897-0DAAF63CEE8F}"/>
              </a:ext>
            </a:extLst>
          </p:cNvPr>
          <p:cNvSpPr>
            <a:spLocks noGrp="1"/>
          </p:cNvSpPr>
          <p:nvPr>
            <p:ph type="sldNum" sz="quarter" idx="7"/>
          </p:nvPr>
        </p:nvSpPr>
        <p:spPr/>
        <p:txBody>
          <a:bodyPr/>
          <a:lstStyle/>
          <a:p>
            <a:fld id="{B6F15528-21DE-4FAA-801E-634DDDAF4B2B}" type="slidenum">
              <a:rPr lang="fr-FR" smtClean="0"/>
              <a:t>6</a:t>
            </a:fld>
            <a:endParaRPr lang="fr-FR"/>
          </a:p>
        </p:txBody>
      </p:sp>
    </p:spTree>
    <p:extLst>
      <p:ext uri="{BB962C8B-B14F-4D97-AF65-F5344CB8AC3E}">
        <p14:creationId xmlns:p14="http://schemas.microsoft.com/office/powerpoint/2010/main" val="204809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5" name="ZoneTexte 4">
            <a:extLst>
              <a:ext uri="{FF2B5EF4-FFF2-40B4-BE49-F238E27FC236}">
                <a16:creationId xmlns:a16="http://schemas.microsoft.com/office/drawing/2014/main" id="{1206AA0F-9EDD-CA75-99CE-BECBA7F011FB}"/>
              </a:ext>
            </a:extLst>
          </p:cNvPr>
          <p:cNvSpPr txBox="1"/>
          <p:nvPr/>
        </p:nvSpPr>
        <p:spPr>
          <a:xfrm>
            <a:off x="6235626" y="4587080"/>
            <a:ext cx="6768752" cy="1107996"/>
          </a:xfrm>
          <a:prstGeom prst="rect">
            <a:avLst/>
          </a:prstGeom>
          <a:noFill/>
        </p:spPr>
        <p:txBody>
          <a:bodyPr wrap="square" rtlCol="0">
            <a:spAutoFit/>
          </a:bodyPr>
          <a:lstStyle/>
          <a:p>
            <a:pPr algn="ctr"/>
            <a:r>
              <a:rPr lang="fr-FR" sz="6600" b="1" dirty="0">
                <a:effectLst>
                  <a:outerShdw blurRad="38100" dist="38100" dir="2700000" algn="tl">
                    <a:srgbClr val="000000">
                      <a:alpha val="43137"/>
                    </a:srgbClr>
                  </a:outerShdw>
                </a:effectLst>
                <a:latin typeface="+mj-lt"/>
              </a:rPr>
              <a:t>Inflation</a:t>
            </a:r>
          </a:p>
        </p:txBody>
      </p:sp>
      <p:sp>
        <p:nvSpPr>
          <p:cNvPr id="7" name="Espace réservé du numéro de diapositive 6">
            <a:extLst>
              <a:ext uri="{FF2B5EF4-FFF2-40B4-BE49-F238E27FC236}">
                <a16:creationId xmlns:a16="http://schemas.microsoft.com/office/drawing/2014/main" id="{7B7AD725-D31B-9C5C-0A57-530AEA221B21}"/>
              </a:ext>
            </a:extLst>
          </p:cNvPr>
          <p:cNvSpPr>
            <a:spLocks noGrp="1"/>
          </p:cNvSpPr>
          <p:nvPr>
            <p:ph type="sldNum" sz="quarter" idx="7"/>
          </p:nvPr>
        </p:nvSpPr>
        <p:spPr/>
        <p:txBody>
          <a:bodyPr/>
          <a:lstStyle/>
          <a:p>
            <a:fld id="{B6F15528-21DE-4FAA-801E-634DDDAF4B2B}" type="slidenum">
              <a:rPr lang="fr-FR" smtClean="0"/>
              <a:t>7</a:t>
            </a:fld>
            <a:endParaRPr lang="fr-FR"/>
          </a:p>
        </p:txBody>
      </p:sp>
    </p:spTree>
    <p:extLst>
      <p:ext uri="{BB962C8B-B14F-4D97-AF65-F5344CB8AC3E}">
        <p14:creationId xmlns:p14="http://schemas.microsoft.com/office/powerpoint/2010/main" val="2878089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graphicFrame>
        <p:nvGraphicFramePr>
          <p:cNvPr id="5" name="Graphique 4">
            <a:extLst>
              <a:ext uri="{FF2B5EF4-FFF2-40B4-BE49-F238E27FC236}">
                <a16:creationId xmlns:a16="http://schemas.microsoft.com/office/drawing/2014/main" id="{7CEA0D64-990E-F2C7-EAB9-C84EB73B8709}"/>
              </a:ext>
            </a:extLst>
          </p:cNvPr>
          <p:cNvGraphicFramePr/>
          <p:nvPr>
            <p:extLst>
              <p:ext uri="{D42A27DB-BD31-4B8C-83A1-F6EECF244321}">
                <p14:modId xmlns:p14="http://schemas.microsoft.com/office/powerpoint/2010/main" val="2669155799"/>
              </p:ext>
            </p:extLst>
          </p:nvPr>
        </p:nvGraphicFramePr>
        <p:xfrm>
          <a:off x="2563218" y="1550219"/>
          <a:ext cx="14401600" cy="7128792"/>
        </p:xfrm>
        <a:graphic>
          <a:graphicData uri="http://schemas.openxmlformats.org/drawingml/2006/chart">
            <c:chart xmlns:c="http://schemas.openxmlformats.org/drawingml/2006/chart" xmlns:r="http://schemas.openxmlformats.org/officeDocument/2006/relationships" r:id="rId3"/>
          </a:graphicData>
        </a:graphic>
      </p:graphicFrame>
      <p:sp>
        <p:nvSpPr>
          <p:cNvPr id="7" name="ZoneTexte 6">
            <a:extLst>
              <a:ext uri="{FF2B5EF4-FFF2-40B4-BE49-F238E27FC236}">
                <a16:creationId xmlns:a16="http://schemas.microsoft.com/office/drawing/2014/main" id="{38FAC064-6C2A-EEEE-9167-902D0422C910}"/>
              </a:ext>
            </a:extLst>
          </p:cNvPr>
          <p:cNvSpPr txBox="1"/>
          <p:nvPr/>
        </p:nvSpPr>
        <p:spPr>
          <a:xfrm>
            <a:off x="2923258" y="8591888"/>
            <a:ext cx="4752528" cy="1167243"/>
          </a:xfrm>
          <a:prstGeom prst="rect">
            <a:avLst/>
          </a:prstGeom>
          <a:noFill/>
        </p:spPr>
        <p:txBody>
          <a:bodyPr wrap="square" rtlCol="0">
            <a:spAutoFit/>
          </a:bodyPr>
          <a:lstStyle/>
          <a:p>
            <a:pPr>
              <a:lnSpc>
                <a:spcPct val="107000"/>
              </a:lnSpc>
              <a:spcAft>
                <a:spcPts val="800"/>
              </a:spcAft>
            </a:pPr>
            <a:r>
              <a:rPr lang="fr-FR" sz="1800" dirty="0">
                <a:effectLst/>
                <a:latin typeface="Arial" panose="020B0604020202020204" pitchFamily="34" charset="0"/>
                <a:ea typeface="Calibri" panose="020F0502020204030204" pitchFamily="34" charset="0"/>
              </a:rPr>
              <a:t>Source : INSEE, PSTAB, 2023, </a:t>
            </a:r>
          </a:p>
          <a:p>
            <a:pPr>
              <a:lnSpc>
                <a:spcPct val="107000"/>
              </a:lnSpc>
              <a:spcAft>
                <a:spcPts val="800"/>
              </a:spcAft>
            </a:pPr>
            <a:r>
              <a:rPr lang="fr-FR" sz="1800" dirty="0">
                <a:effectLst/>
                <a:latin typeface="Arial" panose="020B0604020202020204" pitchFamily="34" charset="0"/>
                <a:ea typeface="Calibri" panose="020F0502020204030204" pitchFamily="34" charset="0"/>
              </a:rPr>
              <a:t>*Prévisions</a:t>
            </a:r>
            <a:endParaRPr lang="fr-FR" sz="1800" dirty="0">
              <a:effectLst/>
              <a:latin typeface="Calibri" panose="020F0502020204030204" pitchFamily="34" charset="0"/>
              <a:ea typeface="Calibri" panose="020F0502020204030204" pitchFamily="34" charset="0"/>
            </a:endParaRPr>
          </a:p>
          <a:p>
            <a:endParaRPr lang="fr-FR" dirty="0"/>
          </a:p>
        </p:txBody>
      </p:sp>
      <p:sp>
        <p:nvSpPr>
          <p:cNvPr id="8" name="Espace réservé du numéro de diapositive 7">
            <a:extLst>
              <a:ext uri="{FF2B5EF4-FFF2-40B4-BE49-F238E27FC236}">
                <a16:creationId xmlns:a16="http://schemas.microsoft.com/office/drawing/2014/main" id="{4931D138-3A41-BCBA-1188-044F227FD0E7}"/>
              </a:ext>
            </a:extLst>
          </p:cNvPr>
          <p:cNvSpPr>
            <a:spLocks noGrp="1"/>
          </p:cNvSpPr>
          <p:nvPr>
            <p:ph type="sldNum" sz="quarter" idx="7"/>
          </p:nvPr>
        </p:nvSpPr>
        <p:spPr/>
        <p:txBody>
          <a:bodyPr/>
          <a:lstStyle/>
          <a:p>
            <a:fld id="{B6F15528-21DE-4FAA-801E-634DDDAF4B2B}" type="slidenum">
              <a:rPr lang="fr-FR" smtClean="0"/>
              <a:t>8</a:t>
            </a:fld>
            <a:endParaRPr lang="fr-FR"/>
          </a:p>
        </p:txBody>
      </p:sp>
    </p:spTree>
    <p:extLst>
      <p:ext uri="{BB962C8B-B14F-4D97-AF65-F5344CB8AC3E}">
        <p14:creationId xmlns:p14="http://schemas.microsoft.com/office/powerpoint/2010/main" val="1071424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204" y="3156456"/>
            <a:ext cx="17903830" cy="1477328"/>
          </a:xfrm>
        </p:spPr>
        <p:txBody>
          <a:bodyPr/>
          <a:lstStyle/>
          <a:p>
            <a:br>
              <a:rPr lang="fr-FR" sz="3200" b="0" dirty="0"/>
            </a:br>
            <a:br>
              <a:rPr lang="fr-FR" sz="3200" dirty="0"/>
            </a:br>
            <a:endParaRPr lang="fr-FR" sz="3200" dirty="0"/>
          </a:p>
        </p:txBody>
      </p:sp>
      <p:sp>
        <p:nvSpPr>
          <p:cNvPr id="3" name="Espace réservé du texte 2"/>
          <p:cNvSpPr>
            <a:spLocks noGrp="1"/>
          </p:cNvSpPr>
          <p:nvPr>
            <p:ph type="body" idx="1"/>
          </p:nvPr>
        </p:nvSpPr>
        <p:spPr>
          <a:xfrm>
            <a:off x="1180114" y="686123"/>
            <a:ext cx="18093690" cy="769441"/>
          </a:xfrm>
        </p:spPr>
        <p:txBody>
          <a:bodyPr/>
          <a:lstStyle/>
          <a:p>
            <a:pPr algn="just"/>
            <a:endParaRPr lang="fr-FR" dirty="0">
              <a:solidFill>
                <a:srgbClr val="000000"/>
              </a:solidFill>
              <a:latin typeface="Arial" panose="020B0604020202020204" pitchFamily="34" charset="0"/>
              <a:cs typeface="Arial" panose="020B0604020202020204" pitchFamily="34" charset="0"/>
            </a:endParaRPr>
          </a:p>
          <a:p>
            <a:pPr algn="just"/>
            <a:endParaRPr lang="fr-FR" sz="3200" dirty="0">
              <a:solidFill>
                <a:schemeClr val="tx1"/>
              </a:solidFill>
              <a:latin typeface="Arial" panose="020B0604020202020204" pitchFamily="34" charset="0"/>
              <a:cs typeface="Arial" panose="020B0604020202020204" pitchFamily="34" charset="0"/>
            </a:endParaRPr>
          </a:p>
        </p:txBody>
      </p:sp>
      <p:sp>
        <p:nvSpPr>
          <p:cNvPr id="4" name="ZoneTexte 3"/>
          <p:cNvSpPr txBox="1"/>
          <p:nvPr/>
        </p:nvSpPr>
        <p:spPr>
          <a:xfrm>
            <a:off x="17520" y="10673081"/>
            <a:ext cx="9908034" cy="523220"/>
          </a:xfrm>
          <a:prstGeom prst="rect">
            <a:avLst/>
          </a:prstGeom>
          <a:noFill/>
        </p:spPr>
        <p:txBody>
          <a:bodyPr wrap="square" rtlCol="0">
            <a:spAutoFit/>
          </a:bodyPr>
          <a:lstStyle/>
          <a:p>
            <a:pPr marL="12700">
              <a:lnSpc>
                <a:spcPct val="100000"/>
              </a:lnSpc>
              <a:spcBef>
                <a:spcPts val="110"/>
              </a:spcBef>
            </a:pPr>
            <a:r>
              <a:rPr lang="fr-FR" sz="2800" dirty="0">
                <a:solidFill>
                  <a:srgbClr val="262261"/>
                </a:solidFill>
                <a:latin typeface="Arial Rounded MT Bold"/>
                <a:cs typeface="Arial Rounded MT Bold"/>
              </a:rPr>
              <a:t>Secteur Emploi – Economie -  Formation Professionnelle</a:t>
            </a:r>
            <a:endParaRPr lang="fr-FR" sz="2800" dirty="0">
              <a:latin typeface="Arial Rounded MT Bold"/>
              <a:cs typeface="Arial Rounded MT Bold"/>
            </a:endParaRPr>
          </a:p>
        </p:txBody>
      </p:sp>
      <p:sp>
        <p:nvSpPr>
          <p:cNvPr id="6" name="object 5"/>
          <p:cNvSpPr/>
          <p:nvPr/>
        </p:nvSpPr>
        <p:spPr>
          <a:xfrm>
            <a:off x="18351913" y="9589921"/>
            <a:ext cx="1344763" cy="1344770"/>
          </a:xfrm>
          <a:prstGeom prst="rect">
            <a:avLst/>
          </a:prstGeom>
          <a:blipFill>
            <a:blip r:embed="rId2" cstate="print"/>
            <a:stretch>
              <a:fillRect/>
            </a:stretch>
          </a:blipFill>
        </p:spPr>
        <p:txBody>
          <a:bodyPr wrap="square" lIns="0" tIns="0" rIns="0" bIns="0" rtlCol="0"/>
          <a:lstStyle/>
          <a:p>
            <a:endParaRPr/>
          </a:p>
        </p:txBody>
      </p:sp>
      <p:sp>
        <p:nvSpPr>
          <p:cNvPr id="7" name="ZoneTexte 6">
            <a:extLst>
              <a:ext uri="{FF2B5EF4-FFF2-40B4-BE49-F238E27FC236}">
                <a16:creationId xmlns:a16="http://schemas.microsoft.com/office/drawing/2014/main" id="{38FAC064-6C2A-EEEE-9167-902D0422C910}"/>
              </a:ext>
            </a:extLst>
          </p:cNvPr>
          <p:cNvSpPr txBox="1"/>
          <p:nvPr/>
        </p:nvSpPr>
        <p:spPr>
          <a:xfrm>
            <a:off x="3283298" y="8679011"/>
            <a:ext cx="4752528" cy="768287"/>
          </a:xfrm>
          <a:prstGeom prst="rect">
            <a:avLst/>
          </a:prstGeom>
          <a:noFill/>
        </p:spPr>
        <p:txBody>
          <a:bodyPr wrap="square" rtlCol="0">
            <a:spAutoFit/>
          </a:bodyPr>
          <a:lstStyle/>
          <a:p>
            <a:pPr>
              <a:lnSpc>
                <a:spcPct val="107000"/>
              </a:lnSpc>
              <a:spcAft>
                <a:spcPts val="800"/>
              </a:spcAft>
            </a:pPr>
            <a:r>
              <a:rPr lang="fr-FR" sz="1800" dirty="0">
                <a:effectLst/>
                <a:latin typeface="Arial" panose="020B0604020202020204" pitchFamily="34" charset="0"/>
                <a:ea typeface="Calibri" panose="020F0502020204030204" pitchFamily="34" charset="0"/>
              </a:rPr>
              <a:t>Source : INSEE, 2022, 2023</a:t>
            </a:r>
            <a:endParaRPr lang="fr-FR" sz="1800" dirty="0">
              <a:effectLst/>
              <a:latin typeface="Calibri" panose="020F0502020204030204" pitchFamily="34" charset="0"/>
              <a:ea typeface="Calibri" panose="020F0502020204030204" pitchFamily="34" charset="0"/>
            </a:endParaRPr>
          </a:p>
          <a:p>
            <a:endParaRPr lang="fr-FR" dirty="0"/>
          </a:p>
        </p:txBody>
      </p:sp>
      <p:graphicFrame>
        <p:nvGraphicFramePr>
          <p:cNvPr id="8" name="Graphique 7">
            <a:extLst>
              <a:ext uri="{FF2B5EF4-FFF2-40B4-BE49-F238E27FC236}">
                <a16:creationId xmlns:a16="http://schemas.microsoft.com/office/drawing/2014/main" id="{588CD818-D34D-D00C-3800-1711D536820E}"/>
              </a:ext>
            </a:extLst>
          </p:cNvPr>
          <p:cNvGraphicFramePr/>
          <p:nvPr>
            <p:extLst>
              <p:ext uri="{D42A27DB-BD31-4B8C-83A1-F6EECF244321}">
                <p14:modId xmlns:p14="http://schemas.microsoft.com/office/powerpoint/2010/main" val="3060029423"/>
              </p:ext>
            </p:extLst>
          </p:nvPr>
        </p:nvGraphicFramePr>
        <p:xfrm>
          <a:off x="1915146" y="793953"/>
          <a:ext cx="16129792" cy="7679662"/>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8">
            <a:extLst>
              <a:ext uri="{FF2B5EF4-FFF2-40B4-BE49-F238E27FC236}">
                <a16:creationId xmlns:a16="http://schemas.microsoft.com/office/drawing/2014/main" id="{A085C2E1-A8E9-7450-072E-27F493BFAC42}"/>
              </a:ext>
            </a:extLst>
          </p:cNvPr>
          <p:cNvSpPr txBox="1"/>
          <p:nvPr/>
        </p:nvSpPr>
        <p:spPr>
          <a:xfrm>
            <a:off x="6739681" y="9111059"/>
            <a:ext cx="11612231" cy="1231106"/>
          </a:xfrm>
          <a:prstGeom prst="rect">
            <a:avLst/>
          </a:prstGeom>
          <a:noFill/>
        </p:spPr>
        <p:txBody>
          <a:bodyPr wrap="square" rtlCol="0">
            <a:spAutoFit/>
          </a:bodyPr>
          <a:lstStyle/>
          <a:p>
            <a:pPr algn="just"/>
            <a:r>
              <a:rPr lang="fr-FR" sz="2800" dirty="0"/>
              <a:t>NB : </a:t>
            </a:r>
            <a:r>
              <a:rPr lang="fr-FR" sz="2800" i="0" u="none" strike="noStrike" dirty="0">
                <a:effectLst/>
              </a:rPr>
              <a:t>Inflation pour les ménages du 1er quintile de niveau de vie hors tabac (20% les moins aisés), mars 2023, en glissement annuel : </a:t>
            </a:r>
            <a:r>
              <a:rPr lang="fr-FR" sz="2800" i="0" u="sng" strike="noStrike" dirty="0">
                <a:effectLst/>
              </a:rPr>
              <a:t>6,1 %</a:t>
            </a:r>
            <a:endParaRPr lang="fr-FR" sz="2800" u="sng" dirty="0">
              <a:effectLst/>
            </a:endParaRPr>
          </a:p>
          <a:p>
            <a:pPr algn="just"/>
            <a:endParaRPr lang="fr-FR" dirty="0"/>
          </a:p>
        </p:txBody>
      </p:sp>
      <p:sp>
        <p:nvSpPr>
          <p:cNvPr id="5" name="Espace réservé du numéro de diapositive 4">
            <a:extLst>
              <a:ext uri="{FF2B5EF4-FFF2-40B4-BE49-F238E27FC236}">
                <a16:creationId xmlns:a16="http://schemas.microsoft.com/office/drawing/2014/main" id="{46A44856-2FD0-8A54-8A88-194CBE2A3049}"/>
              </a:ext>
            </a:extLst>
          </p:cNvPr>
          <p:cNvSpPr>
            <a:spLocks noGrp="1"/>
          </p:cNvSpPr>
          <p:nvPr>
            <p:ph type="sldNum" sz="quarter" idx="7"/>
          </p:nvPr>
        </p:nvSpPr>
        <p:spPr/>
        <p:txBody>
          <a:bodyPr/>
          <a:lstStyle/>
          <a:p>
            <a:fld id="{B6F15528-21DE-4FAA-801E-634DDDAF4B2B}" type="slidenum">
              <a:rPr lang="fr-FR" smtClean="0"/>
              <a:t>9</a:t>
            </a:fld>
            <a:endParaRPr lang="fr-FR"/>
          </a:p>
        </p:txBody>
      </p:sp>
    </p:spTree>
    <p:extLst>
      <p:ext uri="{BB962C8B-B14F-4D97-AF65-F5344CB8AC3E}">
        <p14:creationId xmlns:p14="http://schemas.microsoft.com/office/powerpoint/2010/main" val="10034980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èle secteur EEFP" id="{6BB450D8-8D21-F841-BBF9-7B5693CE207E}" vid="{764F26DD-798F-5A4F-AC35-E1E62404EAE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Modèle secteur EEFP</Template>
  <TotalTime>6962</TotalTime>
  <Words>2311</Words>
  <Application>Microsoft Office PowerPoint</Application>
  <PresentationFormat>Personnalisé</PresentationFormat>
  <Paragraphs>286</Paragraphs>
  <Slides>27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27</vt:i4>
      </vt:variant>
    </vt:vector>
  </HeadingPairs>
  <TitlesOfParts>
    <vt:vector size="33" baseType="lpstr">
      <vt:lpstr>Arial</vt:lpstr>
      <vt:lpstr>Arial Black</vt:lpstr>
      <vt:lpstr>Arial Rounded MT Bold</vt:lpstr>
      <vt:lpstr>Calibri</vt:lpstr>
      <vt:lpstr>Wingdings</vt:lpstr>
      <vt:lpstr>Thème Office</vt:lpstr>
      <vt:lpstr> L’essentiel de l’éco  Annexes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Pour toute remarque ou question  eco.info@unsa.org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Jérôme Leleu</dc:creator>
  <cp:lastModifiedBy>jerome.leleu@unsa.org</cp:lastModifiedBy>
  <cp:revision>96</cp:revision>
  <dcterms:created xsi:type="dcterms:W3CDTF">2021-12-10T13:06:05Z</dcterms:created>
  <dcterms:modified xsi:type="dcterms:W3CDTF">2023-04-27T12:24:23Z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2019-09-11T00:00:00Z</vt:filetime>
  </property>
  <property fmtid="{D5CDD505-2E9C-101B-9397-08002B2CF9AE}" pid="3" name="Creator">
    <vt:lpwstr>Adobe Illustrator CC 23.0 (Macintosh)</vt:lpwstr>
  </property>
  <property fmtid="{D5CDD505-2E9C-101B-9397-08002B2CF9AE}" pid="4" name="LastSaved">
    <vt:filetime>2019-09-11T00:00:00Z</vt:filetime>
  </property>
</Properties>
</file>